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73" r:id="rId3"/>
    <p:sldId id="280" r:id="rId4"/>
    <p:sldId id="274" r:id="rId5"/>
    <p:sldId id="279" r:id="rId6"/>
    <p:sldId id="281" r:id="rId7"/>
    <p:sldId id="282" r:id="rId8"/>
    <p:sldId id="283" r:id="rId9"/>
    <p:sldId id="284" r:id="rId10"/>
    <p:sldId id="285" r:id="rId11"/>
    <p:sldId id="286" r:id="rId12"/>
    <p:sldId id="257" r:id="rId13"/>
    <p:sldId id="287" r:id="rId14"/>
    <p:sldId id="288" r:id="rId15"/>
    <p:sldId id="290" r:id="rId16"/>
    <p:sldId id="291" r:id="rId17"/>
    <p:sldId id="289" r:id="rId18"/>
    <p:sldId id="258" r:id="rId19"/>
    <p:sldId id="259" r:id="rId20"/>
    <p:sldId id="292" r:id="rId21"/>
    <p:sldId id="294" r:id="rId22"/>
    <p:sldId id="260" r:id="rId23"/>
    <p:sldId id="295" r:id="rId24"/>
    <p:sldId id="261" r:id="rId25"/>
    <p:sldId id="269" r:id="rId26"/>
    <p:sldId id="262" r:id="rId27"/>
    <p:sldId id="296" r:id="rId28"/>
    <p:sldId id="301" r:id="rId29"/>
    <p:sldId id="263" r:id="rId30"/>
    <p:sldId id="302" r:id="rId31"/>
    <p:sldId id="264" r:id="rId32"/>
    <p:sldId id="265" r:id="rId33"/>
    <p:sldId id="266" r:id="rId34"/>
    <p:sldId id="267" r:id="rId35"/>
    <p:sldId id="268" r:id="rId36"/>
    <p:sldId id="270" r:id="rId37"/>
    <p:sldId id="305" r:id="rId38"/>
    <p:sldId id="300" r:id="rId39"/>
    <p:sldId id="303" r:id="rId40"/>
    <p:sldId id="271" r:id="rId41"/>
    <p:sldId id="297" r:id="rId42"/>
    <p:sldId id="272" r:id="rId43"/>
    <p:sldId id="304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224CF-4FED-42B3-8AC6-99CB0EB526AE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3063C2-C379-41EB-87A8-EF355E38B48C}">
      <dgm:prSet phldrT="[Текст]"/>
      <dgm:spPr/>
      <dgm:t>
        <a:bodyPr/>
        <a:lstStyle/>
        <a:p>
          <a:r>
            <a:rPr lang="ru-RU" dirty="0" smtClean="0"/>
            <a:t>механическое удаление остатков пищи;</a:t>
          </a:r>
          <a:endParaRPr lang="ru-RU" dirty="0"/>
        </a:p>
      </dgm:t>
    </dgm:pt>
    <dgm:pt modelId="{38B51001-3EF3-4C64-9DCB-341312838272}" type="parTrans" cxnId="{6F6CE567-9537-4B5C-A022-BCC0313F905B}">
      <dgm:prSet/>
      <dgm:spPr/>
      <dgm:t>
        <a:bodyPr/>
        <a:lstStyle/>
        <a:p>
          <a:endParaRPr lang="ru-RU"/>
        </a:p>
      </dgm:t>
    </dgm:pt>
    <dgm:pt modelId="{3D66CC24-0D5B-4C02-B60C-55EEE4B365D4}" type="sibTrans" cxnId="{6F6CE567-9537-4B5C-A022-BCC0313F905B}">
      <dgm:prSet/>
      <dgm:spPr/>
      <dgm:t>
        <a:bodyPr/>
        <a:lstStyle/>
        <a:p>
          <a:endParaRPr lang="ru-RU"/>
        </a:p>
      </dgm:t>
    </dgm:pt>
    <dgm:pt modelId="{1A11E00F-12CA-4AAA-B64E-59D828772350}">
      <dgm:prSet phldrT="[Текст]"/>
      <dgm:spPr/>
      <dgm:t>
        <a:bodyPr/>
        <a:lstStyle/>
        <a:p>
          <a:r>
            <a:rPr lang="ru-RU" dirty="0" smtClean="0"/>
            <a:t>мытье в воде с добавлением моющих средств в первой секции ванны при температуре не ниже +45°С;</a:t>
          </a:r>
          <a:endParaRPr lang="ru-RU" dirty="0"/>
        </a:p>
      </dgm:t>
    </dgm:pt>
    <dgm:pt modelId="{F9C31666-6254-40B1-BDDB-A0D73600C266}" type="parTrans" cxnId="{60458EF5-2C0D-40BC-A06F-5B211837FF76}">
      <dgm:prSet/>
      <dgm:spPr/>
      <dgm:t>
        <a:bodyPr/>
        <a:lstStyle/>
        <a:p>
          <a:endParaRPr lang="ru-RU"/>
        </a:p>
      </dgm:t>
    </dgm:pt>
    <dgm:pt modelId="{197A5786-8FDD-48AB-9C1E-9272F9C41E4F}" type="sibTrans" cxnId="{60458EF5-2C0D-40BC-A06F-5B211837FF76}">
      <dgm:prSet/>
      <dgm:spPr/>
      <dgm:t>
        <a:bodyPr/>
        <a:lstStyle/>
        <a:p>
          <a:endParaRPr lang="ru-RU"/>
        </a:p>
      </dgm:t>
    </dgm:pt>
    <dgm:pt modelId="{B0B6EC51-19F8-413D-9CDF-37AB796A2347}">
      <dgm:prSet phldrT="[Текст]"/>
      <dgm:spPr/>
      <dgm:t>
        <a:bodyPr/>
        <a:lstStyle/>
        <a:p>
          <a:r>
            <a:rPr lang="ru-RU" dirty="0" smtClean="0"/>
            <a:t>мытье во второй секции ванны в воде температурой не ниже +45°С и добавлением моющих средств в количестве в 2 раза меньше, чем в первой секции ванны;</a:t>
          </a:r>
          <a:endParaRPr lang="ru-RU" dirty="0"/>
        </a:p>
      </dgm:t>
    </dgm:pt>
    <dgm:pt modelId="{6250D5A8-3C96-4E62-8D9D-D411D9DC332C}" type="parTrans" cxnId="{5D044BF5-7D81-4D9C-89D0-41A876182879}">
      <dgm:prSet/>
      <dgm:spPr/>
      <dgm:t>
        <a:bodyPr/>
        <a:lstStyle/>
        <a:p>
          <a:endParaRPr lang="ru-RU"/>
        </a:p>
      </dgm:t>
    </dgm:pt>
    <dgm:pt modelId="{A3952DE5-D9B0-4D11-9044-A12F90EEF2F5}" type="sibTrans" cxnId="{5D044BF5-7D81-4D9C-89D0-41A876182879}">
      <dgm:prSet/>
      <dgm:spPr/>
      <dgm:t>
        <a:bodyPr/>
        <a:lstStyle/>
        <a:p>
          <a:endParaRPr lang="ru-RU"/>
        </a:p>
      </dgm:t>
    </dgm:pt>
    <dgm:pt modelId="{5E258933-F8FD-492B-A3C9-0F30BB103F22}">
      <dgm:prSet/>
      <dgm:spPr/>
      <dgm:t>
        <a:bodyPr/>
        <a:lstStyle/>
        <a:p>
          <a:r>
            <a:rPr lang="ru-RU" dirty="0" smtClean="0"/>
            <a:t>ополаскивание посуды в третьей секции ванны горячей проточной водой температурой не ниже +65°С, с использованием металлической сетки с ручками и гибкого шланга с душевой насадкой;</a:t>
          </a:r>
          <a:endParaRPr lang="ru-RU" dirty="0"/>
        </a:p>
      </dgm:t>
    </dgm:pt>
    <dgm:pt modelId="{ED0047D8-ECCC-4F63-B0BC-9094F79BA420}" type="parTrans" cxnId="{9FBDCD7B-AFAB-4F25-81E1-F337A8EAFB3C}">
      <dgm:prSet/>
      <dgm:spPr/>
      <dgm:t>
        <a:bodyPr/>
        <a:lstStyle/>
        <a:p>
          <a:endParaRPr lang="ru-RU"/>
        </a:p>
      </dgm:t>
    </dgm:pt>
    <dgm:pt modelId="{150F6D0C-52E2-4C86-9C59-4845132A4399}" type="sibTrans" cxnId="{9FBDCD7B-AFAB-4F25-81E1-F337A8EAFB3C}">
      <dgm:prSet/>
      <dgm:spPr/>
      <dgm:t>
        <a:bodyPr/>
        <a:lstStyle/>
        <a:p>
          <a:endParaRPr lang="ru-RU"/>
        </a:p>
      </dgm:t>
    </dgm:pt>
    <dgm:pt modelId="{AD277525-6551-4A8F-AA9E-FEBC979AD873}">
      <dgm:prSet/>
      <dgm:spPr/>
      <dgm:t>
        <a:bodyPr/>
        <a:lstStyle/>
        <a:p>
          <a:r>
            <a:rPr lang="ru-RU" dirty="0" smtClean="0"/>
            <a:t>просушивание посуды на решетках, полках, стеллажах (на ребре).</a:t>
          </a:r>
          <a:endParaRPr lang="ru-RU" dirty="0"/>
        </a:p>
      </dgm:t>
    </dgm:pt>
    <dgm:pt modelId="{D8C8C166-65E6-4B20-BA45-2EB97C37B5FC}" type="parTrans" cxnId="{00E6ACA1-28AB-4507-A09D-5A09F56CA432}">
      <dgm:prSet/>
      <dgm:spPr/>
      <dgm:t>
        <a:bodyPr/>
        <a:lstStyle/>
        <a:p>
          <a:endParaRPr lang="ru-RU"/>
        </a:p>
      </dgm:t>
    </dgm:pt>
    <dgm:pt modelId="{FAB0A4A4-F21A-41BD-98DD-5734C4126C94}" type="sibTrans" cxnId="{00E6ACA1-28AB-4507-A09D-5A09F56CA432}">
      <dgm:prSet/>
      <dgm:spPr/>
      <dgm:t>
        <a:bodyPr/>
        <a:lstStyle/>
        <a:p>
          <a:endParaRPr lang="ru-RU"/>
        </a:p>
      </dgm:t>
    </dgm:pt>
    <dgm:pt modelId="{4487F0F2-F0D8-47DA-93FB-825CFFE09D6C}" type="pres">
      <dgm:prSet presAssocID="{CA0224CF-4FED-42B3-8AC6-99CB0EB526A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811ECF-2D19-4EBC-BFBD-62AA2C0D55E5}" type="pres">
      <dgm:prSet presAssocID="{163063C2-C379-41EB-87A8-EF355E38B48C}" presName="comp" presStyleCnt="0"/>
      <dgm:spPr/>
    </dgm:pt>
    <dgm:pt modelId="{A8E859AB-9578-4130-9226-9934AC9293B4}" type="pres">
      <dgm:prSet presAssocID="{163063C2-C379-41EB-87A8-EF355E38B48C}" presName="box" presStyleLbl="node1" presStyleIdx="0" presStyleCnt="5"/>
      <dgm:spPr/>
      <dgm:t>
        <a:bodyPr/>
        <a:lstStyle/>
        <a:p>
          <a:endParaRPr lang="ru-RU"/>
        </a:p>
      </dgm:t>
    </dgm:pt>
    <dgm:pt modelId="{AFE09821-1BD5-45FF-A015-BADF3929B745}" type="pres">
      <dgm:prSet presAssocID="{163063C2-C379-41EB-87A8-EF355E38B48C}" presName="img" presStyleLbl="fgImgPlace1" presStyleIdx="0" presStyleCnt="5" custScaleY="125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88BAB29-C93F-4C1E-B242-A9FC1451F9E0}" type="pres">
      <dgm:prSet presAssocID="{163063C2-C379-41EB-87A8-EF355E38B48C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C0C9B-A061-4D20-8B46-38C29AC8C8BF}" type="pres">
      <dgm:prSet presAssocID="{3D66CC24-0D5B-4C02-B60C-55EEE4B365D4}" presName="spacer" presStyleCnt="0"/>
      <dgm:spPr/>
    </dgm:pt>
    <dgm:pt modelId="{1AD8E50F-C8F5-40F9-A9FE-E842C1966FBB}" type="pres">
      <dgm:prSet presAssocID="{1A11E00F-12CA-4AAA-B64E-59D828772350}" presName="comp" presStyleCnt="0"/>
      <dgm:spPr/>
    </dgm:pt>
    <dgm:pt modelId="{B2D30735-1478-47A7-A809-716DD38611B5}" type="pres">
      <dgm:prSet presAssocID="{1A11E00F-12CA-4AAA-B64E-59D828772350}" presName="box" presStyleLbl="node1" presStyleIdx="1" presStyleCnt="5"/>
      <dgm:spPr/>
      <dgm:t>
        <a:bodyPr/>
        <a:lstStyle/>
        <a:p>
          <a:endParaRPr lang="ru-RU"/>
        </a:p>
      </dgm:t>
    </dgm:pt>
    <dgm:pt modelId="{3D9F537D-E314-4173-9AB8-405BFE8FB8D8}" type="pres">
      <dgm:prSet presAssocID="{1A11E00F-12CA-4AAA-B64E-59D828772350}" presName="img" presStyleLbl="fgImgPlace1" presStyleIdx="1" presStyleCnt="5" custScaleY="11629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CA1F6E8-8749-48AE-9641-90C312DCA18E}" type="pres">
      <dgm:prSet presAssocID="{1A11E00F-12CA-4AAA-B64E-59D82877235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62CFC-7BB3-47F5-B8B2-4E3AB15EF186}" type="pres">
      <dgm:prSet presAssocID="{197A5786-8FDD-48AB-9C1E-9272F9C41E4F}" presName="spacer" presStyleCnt="0"/>
      <dgm:spPr/>
    </dgm:pt>
    <dgm:pt modelId="{3B0B853E-22B0-4987-8B46-C1EEAFAEC84E}" type="pres">
      <dgm:prSet presAssocID="{B0B6EC51-19F8-413D-9CDF-37AB796A2347}" presName="comp" presStyleCnt="0"/>
      <dgm:spPr/>
    </dgm:pt>
    <dgm:pt modelId="{D4732AFA-46B1-4703-B5BF-46ED9253F6E8}" type="pres">
      <dgm:prSet presAssocID="{B0B6EC51-19F8-413D-9CDF-37AB796A2347}" presName="box" presStyleLbl="node1" presStyleIdx="2" presStyleCnt="5"/>
      <dgm:spPr/>
      <dgm:t>
        <a:bodyPr/>
        <a:lstStyle/>
        <a:p>
          <a:endParaRPr lang="ru-RU"/>
        </a:p>
      </dgm:t>
    </dgm:pt>
    <dgm:pt modelId="{115642C3-4B56-4A53-8AF6-41C02B045672}" type="pres">
      <dgm:prSet presAssocID="{B0B6EC51-19F8-413D-9CDF-37AB796A2347}" presName="img" presStyleLbl="fgImgPlace1" presStyleIdx="2" presStyleCnt="5" custScaleY="13252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E72BAEC-59C9-428B-AB94-96ECA26FAEDA}" type="pres">
      <dgm:prSet presAssocID="{B0B6EC51-19F8-413D-9CDF-37AB796A2347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1C0D8-C35D-4D61-A7C7-EC3283BCE958}" type="pres">
      <dgm:prSet presAssocID="{A3952DE5-D9B0-4D11-9044-A12F90EEF2F5}" presName="spacer" presStyleCnt="0"/>
      <dgm:spPr/>
    </dgm:pt>
    <dgm:pt modelId="{B63F230D-1262-4AC1-9B91-DECD8D38F807}" type="pres">
      <dgm:prSet presAssocID="{5E258933-F8FD-492B-A3C9-0F30BB103F22}" presName="comp" presStyleCnt="0"/>
      <dgm:spPr/>
    </dgm:pt>
    <dgm:pt modelId="{438FAD0A-EEE5-4DA9-8931-E0C610BFC86C}" type="pres">
      <dgm:prSet presAssocID="{5E258933-F8FD-492B-A3C9-0F30BB103F22}" presName="box" presStyleLbl="node1" presStyleIdx="3" presStyleCnt="5"/>
      <dgm:spPr/>
      <dgm:t>
        <a:bodyPr/>
        <a:lstStyle/>
        <a:p>
          <a:endParaRPr lang="ru-RU"/>
        </a:p>
      </dgm:t>
    </dgm:pt>
    <dgm:pt modelId="{D63D7C3C-B825-447D-B0D6-03CF9B05CC90}" type="pres">
      <dgm:prSet presAssocID="{5E258933-F8FD-492B-A3C9-0F30BB103F22}" presName="img" presStyleLbl="fgImgPlace1" presStyleIdx="3" presStyleCnt="5" custScaleY="11392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1EA9A1A-53A0-4B18-BE5C-72C8E4444061}" type="pres">
      <dgm:prSet presAssocID="{5E258933-F8FD-492B-A3C9-0F30BB103F22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30A86-8E8B-4F86-8F9A-AFF7ADE294BB}" type="pres">
      <dgm:prSet presAssocID="{150F6D0C-52E2-4C86-9C59-4845132A4399}" presName="spacer" presStyleCnt="0"/>
      <dgm:spPr/>
    </dgm:pt>
    <dgm:pt modelId="{545DAC7A-3D8F-43FD-AC25-8C7CED723684}" type="pres">
      <dgm:prSet presAssocID="{AD277525-6551-4A8F-AA9E-FEBC979AD873}" presName="comp" presStyleCnt="0"/>
      <dgm:spPr/>
    </dgm:pt>
    <dgm:pt modelId="{F47C3EA9-3228-41D3-A0A6-68F96B990C80}" type="pres">
      <dgm:prSet presAssocID="{AD277525-6551-4A8F-AA9E-FEBC979AD873}" presName="box" presStyleLbl="node1" presStyleIdx="4" presStyleCnt="5"/>
      <dgm:spPr/>
      <dgm:t>
        <a:bodyPr/>
        <a:lstStyle/>
        <a:p>
          <a:endParaRPr lang="ru-RU"/>
        </a:p>
      </dgm:t>
    </dgm:pt>
    <dgm:pt modelId="{4D7695BF-7F97-4320-8640-CD9FD542AF9E}" type="pres">
      <dgm:prSet presAssocID="{AD277525-6551-4A8F-AA9E-FEBC979AD873}" presName="img" presStyleLbl="fgImgPlace1" presStyleIdx="4" presStyleCnt="5" custScaleY="117731" custLinFactNeighborX="-1722" custLinFactNeighborY="-260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499B669-5AB9-4241-A06A-EB0AD5342776}" type="pres">
      <dgm:prSet presAssocID="{AD277525-6551-4A8F-AA9E-FEBC979AD873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6CA236-44B1-4A3B-9348-C4B72B3AE226}" type="presOf" srcId="{1A11E00F-12CA-4AAA-B64E-59D828772350}" destId="{B2D30735-1478-47A7-A809-716DD38611B5}" srcOrd="0" destOrd="0" presId="urn:microsoft.com/office/officeart/2005/8/layout/vList4#1"/>
    <dgm:cxn modelId="{00E6ACA1-28AB-4507-A09D-5A09F56CA432}" srcId="{CA0224CF-4FED-42B3-8AC6-99CB0EB526AE}" destId="{AD277525-6551-4A8F-AA9E-FEBC979AD873}" srcOrd="4" destOrd="0" parTransId="{D8C8C166-65E6-4B20-BA45-2EB97C37B5FC}" sibTransId="{FAB0A4A4-F21A-41BD-98DD-5734C4126C94}"/>
    <dgm:cxn modelId="{6F6CE567-9537-4B5C-A022-BCC0313F905B}" srcId="{CA0224CF-4FED-42B3-8AC6-99CB0EB526AE}" destId="{163063C2-C379-41EB-87A8-EF355E38B48C}" srcOrd="0" destOrd="0" parTransId="{38B51001-3EF3-4C64-9DCB-341312838272}" sibTransId="{3D66CC24-0D5B-4C02-B60C-55EEE4B365D4}"/>
    <dgm:cxn modelId="{5D044BF5-7D81-4D9C-89D0-41A876182879}" srcId="{CA0224CF-4FED-42B3-8AC6-99CB0EB526AE}" destId="{B0B6EC51-19F8-413D-9CDF-37AB796A2347}" srcOrd="2" destOrd="0" parTransId="{6250D5A8-3C96-4E62-8D9D-D411D9DC332C}" sibTransId="{A3952DE5-D9B0-4D11-9044-A12F90EEF2F5}"/>
    <dgm:cxn modelId="{D68762DC-DCB3-48B6-B0BE-4237CD423374}" type="presOf" srcId="{5E258933-F8FD-492B-A3C9-0F30BB103F22}" destId="{31EA9A1A-53A0-4B18-BE5C-72C8E4444061}" srcOrd="1" destOrd="0" presId="urn:microsoft.com/office/officeart/2005/8/layout/vList4#1"/>
    <dgm:cxn modelId="{9FBDCD7B-AFAB-4F25-81E1-F337A8EAFB3C}" srcId="{CA0224CF-4FED-42B3-8AC6-99CB0EB526AE}" destId="{5E258933-F8FD-492B-A3C9-0F30BB103F22}" srcOrd="3" destOrd="0" parTransId="{ED0047D8-ECCC-4F63-B0BC-9094F79BA420}" sibTransId="{150F6D0C-52E2-4C86-9C59-4845132A4399}"/>
    <dgm:cxn modelId="{0C8B6568-BDAF-49C8-A6FF-EE1CDCA54DD6}" type="presOf" srcId="{163063C2-C379-41EB-87A8-EF355E38B48C}" destId="{A8E859AB-9578-4130-9226-9934AC9293B4}" srcOrd="0" destOrd="0" presId="urn:microsoft.com/office/officeart/2005/8/layout/vList4#1"/>
    <dgm:cxn modelId="{B7601EDA-8E12-4507-9CC8-2F184EB13582}" type="presOf" srcId="{1A11E00F-12CA-4AAA-B64E-59D828772350}" destId="{3CA1F6E8-8749-48AE-9641-90C312DCA18E}" srcOrd="1" destOrd="0" presId="urn:microsoft.com/office/officeart/2005/8/layout/vList4#1"/>
    <dgm:cxn modelId="{1A9DB02C-031F-4EFE-B54C-CE5B2AA8C36F}" type="presOf" srcId="{5E258933-F8FD-492B-A3C9-0F30BB103F22}" destId="{438FAD0A-EEE5-4DA9-8931-E0C610BFC86C}" srcOrd="0" destOrd="0" presId="urn:microsoft.com/office/officeart/2005/8/layout/vList4#1"/>
    <dgm:cxn modelId="{60458EF5-2C0D-40BC-A06F-5B211837FF76}" srcId="{CA0224CF-4FED-42B3-8AC6-99CB0EB526AE}" destId="{1A11E00F-12CA-4AAA-B64E-59D828772350}" srcOrd="1" destOrd="0" parTransId="{F9C31666-6254-40B1-BDDB-A0D73600C266}" sibTransId="{197A5786-8FDD-48AB-9C1E-9272F9C41E4F}"/>
    <dgm:cxn modelId="{DAF41670-3617-48B1-A952-EE180927F4CD}" type="presOf" srcId="{AD277525-6551-4A8F-AA9E-FEBC979AD873}" destId="{F47C3EA9-3228-41D3-A0A6-68F96B990C80}" srcOrd="0" destOrd="0" presId="urn:microsoft.com/office/officeart/2005/8/layout/vList4#1"/>
    <dgm:cxn modelId="{EDD25C72-54F6-4C87-9A85-2B32715A3BCB}" type="presOf" srcId="{AD277525-6551-4A8F-AA9E-FEBC979AD873}" destId="{0499B669-5AB9-4241-A06A-EB0AD5342776}" srcOrd="1" destOrd="0" presId="urn:microsoft.com/office/officeart/2005/8/layout/vList4#1"/>
    <dgm:cxn modelId="{0CFB3AE9-D3DC-41E1-A035-2C242748CD6C}" type="presOf" srcId="{163063C2-C379-41EB-87A8-EF355E38B48C}" destId="{188BAB29-C93F-4C1E-B242-A9FC1451F9E0}" srcOrd="1" destOrd="0" presId="urn:microsoft.com/office/officeart/2005/8/layout/vList4#1"/>
    <dgm:cxn modelId="{D07DB48E-05E6-4B67-A600-96DC06AFA890}" type="presOf" srcId="{B0B6EC51-19F8-413D-9CDF-37AB796A2347}" destId="{CE72BAEC-59C9-428B-AB94-96ECA26FAEDA}" srcOrd="1" destOrd="0" presId="urn:microsoft.com/office/officeart/2005/8/layout/vList4#1"/>
    <dgm:cxn modelId="{BD7A7B93-72A4-41D2-A996-63E2665C6148}" type="presOf" srcId="{B0B6EC51-19F8-413D-9CDF-37AB796A2347}" destId="{D4732AFA-46B1-4703-B5BF-46ED9253F6E8}" srcOrd="0" destOrd="0" presId="urn:microsoft.com/office/officeart/2005/8/layout/vList4#1"/>
    <dgm:cxn modelId="{B645B2CA-B5F8-458F-B029-90FFECEED82C}" type="presOf" srcId="{CA0224CF-4FED-42B3-8AC6-99CB0EB526AE}" destId="{4487F0F2-F0D8-47DA-93FB-825CFFE09D6C}" srcOrd="0" destOrd="0" presId="urn:microsoft.com/office/officeart/2005/8/layout/vList4#1"/>
    <dgm:cxn modelId="{EF53C2CC-5F4D-47EC-93CA-D0BC1AA5A267}" type="presParOf" srcId="{4487F0F2-F0D8-47DA-93FB-825CFFE09D6C}" destId="{F5811ECF-2D19-4EBC-BFBD-62AA2C0D55E5}" srcOrd="0" destOrd="0" presId="urn:microsoft.com/office/officeart/2005/8/layout/vList4#1"/>
    <dgm:cxn modelId="{69A1B0F0-977B-463F-BB51-BBA4AB3024F2}" type="presParOf" srcId="{F5811ECF-2D19-4EBC-BFBD-62AA2C0D55E5}" destId="{A8E859AB-9578-4130-9226-9934AC9293B4}" srcOrd="0" destOrd="0" presId="urn:microsoft.com/office/officeart/2005/8/layout/vList4#1"/>
    <dgm:cxn modelId="{5AF931CE-9BBB-4896-BD28-D9FDC52CAEF0}" type="presParOf" srcId="{F5811ECF-2D19-4EBC-BFBD-62AA2C0D55E5}" destId="{AFE09821-1BD5-45FF-A015-BADF3929B745}" srcOrd="1" destOrd="0" presId="urn:microsoft.com/office/officeart/2005/8/layout/vList4#1"/>
    <dgm:cxn modelId="{5B9A1C2E-D0CD-4ABC-973C-242448C813D6}" type="presParOf" srcId="{F5811ECF-2D19-4EBC-BFBD-62AA2C0D55E5}" destId="{188BAB29-C93F-4C1E-B242-A9FC1451F9E0}" srcOrd="2" destOrd="0" presId="urn:microsoft.com/office/officeart/2005/8/layout/vList4#1"/>
    <dgm:cxn modelId="{ED91EE17-5239-4056-B8D0-7234B1F94BCE}" type="presParOf" srcId="{4487F0F2-F0D8-47DA-93FB-825CFFE09D6C}" destId="{FA2C0C9B-A061-4D20-8B46-38C29AC8C8BF}" srcOrd="1" destOrd="0" presId="urn:microsoft.com/office/officeart/2005/8/layout/vList4#1"/>
    <dgm:cxn modelId="{AC69A83C-FA29-410E-96EE-6C31DC22CCFB}" type="presParOf" srcId="{4487F0F2-F0D8-47DA-93FB-825CFFE09D6C}" destId="{1AD8E50F-C8F5-40F9-A9FE-E842C1966FBB}" srcOrd="2" destOrd="0" presId="urn:microsoft.com/office/officeart/2005/8/layout/vList4#1"/>
    <dgm:cxn modelId="{F7AD6CB2-9FE6-424D-8382-569A86BAE0D0}" type="presParOf" srcId="{1AD8E50F-C8F5-40F9-A9FE-E842C1966FBB}" destId="{B2D30735-1478-47A7-A809-716DD38611B5}" srcOrd="0" destOrd="0" presId="urn:microsoft.com/office/officeart/2005/8/layout/vList4#1"/>
    <dgm:cxn modelId="{FA02532A-99F2-4705-AB15-2D69E04E93A5}" type="presParOf" srcId="{1AD8E50F-C8F5-40F9-A9FE-E842C1966FBB}" destId="{3D9F537D-E314-4173-9AB8-405BFE8FB8D8}" srcOrd="1" destOrd="0" presId="urn:microsoft.com/office/officeart/2005/8/layout/vList4#1"/>
    <dgm:cxn modelId="{370669A2-D917-4F5D-892B-B147FDC7155F}" type="presParOf" srcId="{1AD8E50F-C8F5-40F9-A9FE-E842C1966FBB}" destId="{3CA1F6E8-8749-48AE-9641-90C312DCA18E}" srcOrd="2" destOrd="0" presId="urn:microsoft.com/office/officeart/2005/8/layout/vList4#1"/>
    <dgm:cxn modelId="{D182B809-63AB-4D41-A1F7-62FBB30C94EB}" type="presParOf" srcId="{4487F0F2-F0D8-47DA-93FB-825CFFE09D6C}" destId="{AAD62CFC-7BB3-47F5-B8B2-4E3AB15EF186}" srcOrd="3" destOrd="0" presId="urn:microsoft.com/office/officeart/2005/8/layout/vList4#1"/>
    <dgm:cxn modelId="{C2AE0C1A-7707-4CF6-9386-8CFA272615C7}" type="presParOf" srcId="{4487F0F2-F0D8-47DA-93FB-825CFFE09D6C}" destId="{3B0B853E-22B0-4987-8B46-C1EEAFAEC84E}" srcOrd="4" destOrd="0" presId="urn:microsoft.com/office/officeart/2005/8/layout/vList4#1"/>
    <dgm:cxn modelId="{C657A664-766F-40A8-9C6D-6E5A29E198A4}" type="presParOf" srcId="{3B0B853E-22B0-4987-8B46-C1EEAFAEC84E}" destId="{D4732AFA-46B1-4703-B5BF-46ED9253F6E8}" srcOrd="0" destOrd="0" presId="urn:microsoft.com/office/officeart/2005/8/layout/vList4#1"/>
    <dgm:cxn modelId="{0295521A-639F-43B9-9BBC-6B5B29CBA4D7}" type="presParOf" srcId="{3B0B853E-22B0-4987-8B46-C1EEAFAEC84E}" destId="{115642C3-4B56-4A53-8AF6-41C02B045672}" srcOrd="1" destOrd="0" presId="urn:microsoft.com/office/officeart/2005/8/layout/vList4#1"/>
    <dgm:cxn modelId="{D3505634-2404-40DC-B12C-5A66F7DE188F}" type="presParOf" srcId="{3B0B853E-22B0-4987-8B46-C1EEAFAEC84E}" destId="{CE72BAEC-59C9-428B-AB94-96ECA26FAEDA}" srcOrd="2" destOrd="0" presId="urn:microsoft.com/office/officeart/2005/8/layout/vList4#1"/>
    <dgm:cxn modelId="{C79A08B0-95D4-43C7-A4ED-99D7097D50A8}" type="presParOf" srcId="{4487F0F2-F0D8-47DA-93FB-825CFFE09D6C}" destId="{4C01C0D8-C35D-4D61-A7C7-EC3283BCE958}" srcOrd="5" destOrd="0" presId="urn:microsoft.com/office/officeart/2005/8/layout/vList4#1"/>
    <dgm:cxn modelId="{BF906C69-3819-4907-B6B9-371FA9709B04}" type="presParOf" srcId="{4487F0F2-F0D8-47DA-93FB-825CFFE09D6C}" destId="{B63F230D-1262-4AC1-9B91-DECD8D38F807}" srcOrd="6" destOrd="0" presId="urn:microsoft.com/office/officeart/2005/8/layout/vList4#1"/>
    <dgm:cxn modelId="{1EAC8084-1548-4FA8-8F90-04B20C803ABB}" type="presParOf" srcId="{B63F230D-1262-4AC1-9B91-DECD8D38F807}" destId="{438FAD0A-EEE5-4DA9-8931-E0C610BFC86C}" srcOrd="0" destOrd="0" presId="urn:microsoft.com/office/officeart/2005/8/layout/vList4#1"/>
    <dgm:cxn modelId="{B1E0E056-E854-4B73-B8E1-4C86C5580E00}" type="presParOf" srcId="{B63F230D-1262-4AC1-9B91-DECD8D38F807}" destId="{D63D7C3C-B825-447D-B0D6-03CF9B05CC90}" srcOrd="1" destOrd="0" presId="urn:microsoft.com/office/officeart/2005/8/layout/vList4#1"/>
    <dgm:cxn modelId="{5D08DA82-32EB-4E14-9CFB-DB70B5AD6A7C}" type="presParOf" srcId="{B63F230D-1262-4AC1-9B91-DECD8D38F807}" destId="{31EA9A1A-53A0-4B18-BE5C-72C8E4444061}" srcOrd="2" destOrd="0" presId="urn:microsoft.com/office/officeart/2005/8/layout/vList4#1"/>
    <dgm:cxn modelId="{8FDB498A-BD99-44F5-A061-20F130696078}" type="presParOf" srcId="{4487F0F2-F0D8-47DA-93FB-825CFFE09D6C}" destId="{59430A86-8E8B-4F86-8F9A-AFF7ADE294BB}" srcOrd="7" destOrd="0" presId="urn:microsoft.com/office/officeart/2005/8/layout/vList4#1"/>
    <dgm:cxn modelId="{E2316E45-4A53-4545-8F05-DCD51ACCC955}" type="presParOf" srcId="{4487F0F2-F0D8-47DA-93FB-825CFFE09D6C}" destId="{545DAC7A-3D8F-43FD-AC25-8C7CED723684}" srcOrd="8" destOrd="0" presId="urn:microsoft.com/office/officeart/2005/8/layout/vList4#1"/>
    <dgm:cxn modelId="{F61780B7-E9C3-419E-9F26-E23ECFC4514B}" type="presParOf" srcId="{545DAC7A-3D8F-43FD-AC25-8C7CED723684}" destId="{F47C3EA9-3228-41D3-A0A6-68F96B990C80}" srcOrd="0" destOrd="0" presId="urn:microsoft.com/office/officeart/2005/8/layout/vList4#1"/>
    <dgm:cxn modelId="{CAFA1086-E983-4D42-A106-F221435BB9C9}" type="presParOf" srcId="{545DAC7A-3D8F-43FD-AC25-8C7CED723684}" destId="{4D7695BF-7F97-4320-8640-CD9FD542AF9E}" srcOrd="1" destOrd="0" presId="urn:microsoft.com/office/officeart/2005/8/layout/vList4#1"/>
    <dgm:cxn modelId="{17353D18-046E-411C-AEA3-AA28662B2467}" type="presParOf" srcId="{545DAC7A-3D8F-43FD-AC25-8C7CED723684}" destId="{0499B669-5AB9-4241-A06A-EB0AD534277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859AB-9578-4130-9226-9934AC9293B4}">
      <dsp:nvSpPr>
        <dsp:cNvPr id="0" name=""/>
        <dsp:cNvSpPr/>
      </dsp:nvSpPr>
      <dsp:spPr>
        <a:xfrm>
          <a:off x="0" y="0"/>
          <a:ext cx="8501122" cy="1007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механическое удаление остатков пищи;</a:t>
          </a:r>
          <a:endParaRPr lang="ru-RU" sz="1700" kern="1200" dirty="0"/>
        </a:p>
      </dsp:txBody>
      <dsp:txXfrm>
        <a:off x="1800945" y="0"/>
        <a:ext cx="6700176" cy="1007213"/>
      </dsp:txXfrm>
    </dsp:sp>
    <dsp:sp modelId="{AFE09821-1BD5-45FF-A015-BADF3929B745}">
      <dsp:nvSpPr>
        <dsp:cNvPr id="0" name=""/>
        <dsp:cNvSpPr/>
      </dsp:nvSpPr>
      <dsp:spPr>
        <a:xfrm>
          <a:off x="100721" y="0"/>
          <a:ext cx="1700224" cy="10072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D30735-1478-47A7-A809-716DD38611B5}">
      <dsp:nvSpPr>
        <dsp:cNvPr id="0" name=""/>
        <dsp:cNvSpPr/>
      </dsp:nvSpPr>
      <dsp:spPr>
        <a:xfrm>
          <a:off x="0" y="1107934"/>
          <a:ext cx="8501122" cy="1007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мытье в воде с добавлением моющих средств в первой секции ванны при температуре не ниже +45°С;</a:t>
          </a:r>
          <a:endParaRPr lang="ru-RU" sz="1700" kern="1200" dirty="0"/>
        </a:p>
      </dsp:txBody>
      <dsp:txXfrm>
        <a:off x="1800945" y="1107934"/>
        <a:ext cx="6700176" cy="1007213"/>
      </dsp:txXfrm>
    </dsp:sp>
    <dsp:sp modelId="{3D9F537D-E314-4173-9AB8-405BFE8FB8D8}">
      <dsp:nvSpPr>
        <dsp:cNvPr id="0" name=""/>
        <dsp:cNvSpPr/>
      </dsp:nvSpPr>
      <dsp:spPr>
        <a:xfrm>
          <a:off x="100721" y="1143009"/>
          <a:ext cx="1700224" cy="937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32AFA-46B1-4703-B5BF-46ED9253F6E8}">
      <dsp:nvSpPr>
        <dsp:cNvPr id="0" name=""/>
        <dsp:cNvSpPr/>
      </dsp:nvSpPr>
      <dsp:spPr>
        <a:xfrm>
          <a:off x="0" y="2246165"/>
          <a:ext cx="8501122" cy="1007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мытье во второй секции ванны в воде температурой не ниже +45°С и добавлением моющих средств в количестве в 2 раза меньше, чем в первой секции ванны;</a:t>
          </a:r>
          <a:endParaRPr lang="ru-RU" sz="1700" kern="1200" dirty="0"/>
        </a:p>
      </dsp:txBody>
      <dsp:txXfrm>
        <a:off x="1800945" y="2246165"/>
        <a:ext cx="6700176" cy="1007213"/>
      </dsp:txXfrm>
    </dsp:sp>
    <dsp:sp modelId="{115642C3-4B56-4A53-8AF6-41C02B045672}">
      <dsp:nvSpPr>
        <dsp:cNvPr id="0" name=""/>
        <dsp:cNvSpPr/>
      </dsp:nvSpPr>
      <dsp:spPr>
        <a:xfrm>
          <a:off x="100721" y="2215868"/>
          <a:ext cx="1700224" cy="10678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FAD0A-EEE5-4DA9-8931-E0C610BFC86C}">
      <dsp:nvSpPr>
        <dsp:cNvPr id="0" name=""/>
        <dsp:cNvSpPr/>
      </dsp:nvSpPr>
      <dsp:spPr>
        <a:xfrm>
          <a:off x="0" y="3384396"/>
          <a:ext cx="8501122" cy="1007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ополаскивание посуды в третьей секции ванны горячей проточной водой температурой не ниже +65°С, с использованием металлической сетки с ручками и гибкого шланга с душевой насадкой;</a:t>
          </a:r>
          <a:endParaRPr lang="ru-RU" sz="1700" kern="1200" dirty="0"/>
        </a:p>
      </dsp:txBody>
      <dsp:txXfrm>
        <a:off x="1800945" y="3384396"/>
        <a:ext cx="6700176" cy="1007213"/>
      </dsp:txXfrm>
    </dsp:sp>
    <dsp:sp modelId="{D63D7C3C-B825-447D-B0D6-03CF9B05CC90}">
      <dsp:nvSpPr>
        <dsp:cNvPr id="0" name=""/>
        <dsp:cNvSpPr/>
      </dsp:nvSpPr>
      <dsp:spPr>
        <a:xfrm>
          <a:off x="100721" y="3429024"/>
          <a:ext cx="1700224" cy="9179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C3EA9-3228-41D3-A0A6-68F96B990C80}">
      <dsp:nvSpPr>
        <dsp:cNvPr id="0" name=""/>
        <dsp:cNvSpPr/>
      </dsp:nvSpPr>
      <dsp:spPr>
        <a:xfrm>
          <a:off x="0" y="4492331"/>
          <a:ext cx="8501122" cy="1007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просушивание посуды на решетках, полках, стеллажах (на ребре).</a:t>
          </a:r>
          <a:endParaRPr lang="ru-RU" sz="1700" kern="1200" dirty="0"/>
        </a:p>
      </dsp:txBody>
      <dsp:txXfrm>
        <a:off x="1800945" y="4492331"/>
        <a:ext cx="6700176" cy="1007213"/>
      </dsp:txXfrm>
    </dsp:sp>
    <dsp:sp modelId="{4D7695BF-7F97-4320-8640-CD9FD542AF9E}">
      <dsp:nvSpPr>
        <dsp:cNvPr id="0" name=""/>
        <dsp:cNvSpPr/>
      </dsp:nvSpPr>
      <dsp:spPr>
        <a:xfrm>
          <a:off x="71443" y="4500594"/>
          <a:ext cx="1700224" cy="9486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52C24-62C6-4A5C-BC14-0D2124CC4EE2}" type="datetimeFigureOut">
              <a:rPr lang="ru-RU" smtClean="0"/>
              <a:pPr/>
              <a:t>вс 17.06.18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334CE-D84A-4F89-B537-04DFB76617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15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334CE-D84A-4F89-B537-04DFB766172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199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FC7B-ECA0-40E2-9941-0695CA7C58F7}" type="datetimeFigureOut">
              <a:rPr lang="ru-RU" smtClean="0"/>
              <a:pPr/>
              <a:t>вс 17.06.18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D6BE-C797-4E98-88F3-40C298FF9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FC7B-ECA0-40E2-9941-0695CA7C58F7}" type="datetimeFigureOut">
              <a:rPr lang="ru-RU" smtClean="0"/>
              <a:pPr/>
              <a:t>вс 17.06.18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D6BE-C797-4E98-88F3-40C298FF9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FC7B-ECA0-40E2-9941-0695CA7C58F7}" type="datetimeFigureOut">
              <a:rPr lang="ru-RU" smtClean="0"/>
              <a:pPr/>
              <a:t>вс 17.06.18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D6BE-C797-4E98-88F3-40C298FF9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FC7B-ECA0-40E2-9941-0695CA7C58F7}" type="datetimeFigureOut">
              <a:rPr lang="ru-RU" smtClean="0"/>
              <a:pPr/>
              <a:t>вс 17.06.18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D6BE-C797-4E98-88F3-40C298FF9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FC7B-ECA0-40E2-9941-0695CA7C58F7}" type="datetimeFigureOut">
              <a:rPr lang="ru-RU" smtClean="0"/>
              <a:pPr/>
              <a:t>вс 17.06.18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D6BE-C797-4E98-88F3-40C298FF9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FC7B-ECA0-40E2-9941-0695CA7C58F7}" type="datetimeFigureOut">
              <a:rPr lang="ru-RU" smtClean="0"/>
              <a:pPr/>
              <a:t>вс 17.06.18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D6BE-C797-4E98-88F3-40C298FF9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FC7B-ECA0-40E2-9941-0695CA7C58F7}" type="datetimeFigureOut">
              <a:rPr lang="ru-RU" smtClean="0"/>
              <a:pPr/>
              <a:t>вс 17.06.18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D6BE-C797-4E98-88F3-40C298FF9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FC7B-ECA0-40E2-9941-0695CA7C58F7}" type="datetimeFigureOut">
              <a:rPr lang="ru-RU" smtClean="0"/>
              <a:pPr/>
              <a:t>вс 17.06.18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D6BE-C797-4E98-88F3-40C298FF9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FC7B-ECA0-40E2-9941-0695CA7C58F7}" type="datetimeFigureOut">
              <a:rPr lang="ru-RU" smtClean="0"/>
              <a:pPr/>
              <a:t>вс 17.06.18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D6BE-C797-4E98-88F3-40C298FF9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FC7B-ECA0-40E2-9941-0695CA7C58F7}" type="datetimeFigureOut">
              <a:rPr lang="ru-RU" smtClean="0"/>
              <a:pPr/>
              <a:t>вс 17.06.18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D6BE-C797-4E98-88F3-40C298FF9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FC7B-ECA0-40E2-9941-0695CA7C58F7}" type="datetimeFigureOut">
              <a:rPr lang="ru-RU" smtClean="0"/>
              <a:pPr/>
              <a:t>вс 17.06.18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D6BE-C797-4E98-88F3-40C298FF9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6FC7B-ECA0-40E2-9941-0695CA7C58F7}" type="datetimeFigureOut">
              <a:rPr lang="ru-RU" smtClean="0"/>
              <a:pPr/>
              <a:t>вс 17.06.18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DD6BE-C797-4E98-88F3-40C298FF9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consultantplus://offline/ref=0EB438CCF03390E9D2D3C646873FF49EFD841EF7006EE4E1EAE784AEEFDFEE616A98A7D57DC7F9A959e6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../../&#1053;&#1058;&#1044;/&#1060;&#1047;-52.doc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radeunion.fegi.ru/images/ry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3"/>
            <a:ext cx="9144000" cy="635795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1196752"/>
            <a:ext cx="5760640" cy="1944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Гигиенические требования к устройству, содержанию и организации режима работы в оздоровительных учреждениях с дневным пребыванием детей в период каникул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142852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ФБУЗ «Центр гигиены и эпидемиологии в РЕСПУБЛИКЕ ТЫВА»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568952" cy="58616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Приложение 1</a:t>
            </a:r>
            <a:endParaRPr lang="ru-RU" sz="14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к СанПиН 2.4.4.2599-10</a:t>
            </a:r>
            <a:endParaRPr lang="ru-RU" sz="1400" dirty="0">
              <a:ea typeface="Calibri"/>
              <a:cs typeface="Times New Roman"/>
            </a:endParaRPr>
          </a:p>
          <a:p>
            <a:pPr indent="342900"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ДОКУМЕНТЫ</a:t>
            </a:r>
            <a:r>
              <a:rPr lang="ru-RU" sz="1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,</a:t>
            </a:r>
            <a:endParaRPr lang="ru-RU" sz="14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НЕОБХОДИМЫЕ ДЛЯ ОТКРЫТИЯ ДЕТСКОГО ОЗДОРОВИТЕЛЬНОГО</a:t>
            </a:r>
            <a:endParaRPr lang="ru-RU" sz="14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УЧРЕЖДЕНИЯ НА ВРЕМЯ КАНИКУЛ</a:t>
            </a:r>
            <a:endParaRPr lang="ru-RU" sz="14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Санитарно-эпидемиологическое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заключение на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образовательную и медицинскую деятельность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на базе которого организовано оздоровительное учреждение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marL="285750" indent="-28575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Приказ об организации </a:t>
            </a:r>
            <a:r>
              <a:rPr lang="ru-RU" sz="1600" b="1" dirty="0" err="1" smtClean="0">
                <a:latin typeface="Times New Roman"/>
                <a:ea typeface="Calibri"/>
                <a:cs typeface="Times New Roman"/>
              </a:rPr>
              <a:t>оздор.учреждения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(количество сезонов, периоды, охват детей);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Приказ на медицинского работника;</a:t>
            </a:r>
            <a:endParaRPr lang="ru-RU" sz="1600" b="1" dirty="0">
              <a:latin typeface="Times New Roman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копия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приказа об организации оздоровительного учреждения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с дневным пребыванием детей с указанием сроков работы каждой смены;</a:t>
            </a:r>
            <a:endParaRPr lang="ru-RU" sz="16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утвержденное штатное расписание и списочный состав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сотрудников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;</a:t>
            </a:r>
            <a:endParaRPr lang="ru-RU" sz="16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личные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медицинские книжки сотрудников согласно списочному составу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(с данными о прохождении медицинского осмотра, флюорографии, профилактических прививках, гигиенического обучения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);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список детей;</a:t>
            </a:r>
            <a:endParaRPr lang="ru-RU" sz="1600" b="1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примерное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меню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;</a:t>
            </a:r>
            <a:endParaRPr lang="ru-RU" sz="16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режим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дня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;</a:t>
            </a:r>
            <a:endParaRPr lang="ru-RU" sz="16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списки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поставщиков пищевых продуктов, бутилированной (расфасованной в емкости) питьевой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воды и договора с поставщиками, спецификация пищевых продуктов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;</a:t>
            </a:r>
            <a:endParaRPr lang="ru-RU" sz="16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постановление администрации об организации ЛОК.</a:t>
            </a:r>
          </a:p>
        </p:txBody>
      </p:sp>
    </p:spTree>
    <p:extLst>
      <p:ext uri="{BB962C8B-B14F-4D97-AF65-F5344CB8AC3E}">
        <p14:creationId xmlns:p14="http://schemas.microsoft.com/office/powerpoint/2010/main" val="7280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УЗТО\Desktop\лагерь\children-clip-art-scho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57" y="4214366"/>
            <a:ext cx="3978270" cy="264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УЗТО\Desktop\лагерь\children-clip-art-scho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027" y="4214367"/>
            <a:ext cx="3978270" cy="264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87624" y="1762717"/>
            <a:ext cx="7166030" cy="200362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Открытие оздоровительного учреждения осуществляется при наличии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документа, подтверждающего его соответствие настоящим санитарным правилам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на весь период каникул (весенних, летних, осенних, зимних), выданного органом, уполномоченным осуществлять государственный санитарно-эпидемиологический надзор.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3" name="Picture 8" descr="C:\Users\УЗТО\Desktop\Файлы для презентаций\Разное\grass_PNG108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54736"/>
            <a:ext cx="9144000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1293"/>
            <a:ext cx="17795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8640"/>
            <a:ext cx="17795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16" y="44624"/>
            <a:ext cx="1799787" cy="171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12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142852"/>
            <a:ext cx="5500694" cy="1200329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Оздоровительные учреждения с дневным пребыванием детей  организуются для обучающихся образовательных учреждений на время летних, осенних, зимних и весенних каникул.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857304" y="2045301"/>
            <a:ext cx="3061004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ea typeface="Times New Roman" pitchFamily="18" charset="0"/>
              </a:rPr>
              <a:t>Учащиеся 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одразделяются на отряды не более 25 человек для обучающихся 1 - 4 классов и не более 30 человек для остальных школьников.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50" y="1405305"/>
            <a:ext cx="5500726" cy="923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Продолжительность </a:t>
            </a:r>
            <a:r>
              <a:rPr lang="ru-RU" dirty="0" smtClean="0"/>
              <a:t>смены:</a:t>
            </a:r>
          </a:p>
          <a:p>
            <a:pPr algn="ctr"/>
            <a:r>
              <a:rPr lang="ru-RU" dirty="0" smtClean="0"/>
              <a:t> - в период летом не </a:t>
            </a:r>
            <a:r>
              <a:rPr lang="ru-RU" dirty="0"/>
              <a:t>менее </a:t>
            </a:r>
            <a:r>
              <a:rPr lang="ru-RU" dirty="0" smtClean="0"/>
              <a:t>21 календарного дня; </a:t>
            </a:r>
          </a:p>
          <a:p>
            <a:pPr algn="ctr"/>
            <a:r>
              <a:rPr lang="ru-RU" dirty="0" smtClean="0"/>
              <a:t>- осенью</a:t>
            </a:r>
            <a:r>
              <a:rPr lang="ru-RU" dirty="0"/>
              <a:t>, зимой и весной не менее 5 рабочих дней. </a:t>
            </a:r>
          </a:p>
        </p:txBody>
      </p:sp>
      <p:pic>
        <p:nvPicPr>
          <p:cNvPr id="1026" name="Picture 2" descr="http://realty-site.com/sites/default/files/risun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671" y="142852"/>
            <a:ext cx="2560604" cy="190244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29124" y="3429000"/>
            <a:ext cx="4572032" cy="14773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К работе в оздоровительные учреждения допускаются лица, прошедшие профессиональную гигиеническую подготовку, аттестацию и медицинское обследование  в установленном порядке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5000636"/>
            <a:ext cx="7143768" cy="17543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Каждый работник должен иметь личную медицинскую книжку установленного образца, в которую вносятся результаты медицинских обследований и лабораторных исследований, сведения о перенесенных инфекционных заболеваниях, профилактических прививках, отметки о прохождении профессиональной гигиенической подготовки и аттестации. </a:t>
            </a:r>
            <a:endParaRPr lang="ru-RU" dirty="0"/>
          </a:p>
        </p:txBody>
      </p:sp>
      <p:pic>
        <p:nvPicPr>
          <p:cNvPr id="1028" name="Picture 4" descr="http://englishblog.ru/wp-content/uploads/2013/12/kid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57562"/>
            <a:ext cx="4286248" cy="1535572"/>
          </a:xfrm>
          <a:prstGeom prst="rect">
            <a:avLst/>
          </a:prstGeom>
          <a:noFill/>
        </p:spPr>
      </p:pic>
      <p:pic>
        <p:nvPicPr>
          <p:cNvPr id="1030" name="Picture 6" descr="http://nashideti.info/storages/images/data_40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286388"/>
            <a:ext cx="1137254" cy="1133464"/>
          </a:xfrm>
          <a:prstGeom prst="rect">
            <a:avLst/>
          </a:prstGeom>
          <a:noFill/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14282" y="2418227"/>
            <a:ext cx="5500726" cy="923330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ea typeface="Times New Roman" pitchFamily="18" charset="0"/>
              </a:rPr>
              <a:t>Перерыв между сменами в летнее время для проведения генеральной уборки и санитарной обработки учреждения составляет не менее 2 дней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un_SS\Desktop\Салчак К.Н\фото саниминим\М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44" y="1340768"/>
            <a:ext cx="8612216" cy="489654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Медицинская книжка установленного образца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22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5526"/>
            <a:ext cx="8439464" cy="609379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889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\Pictures\Безымянный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1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\Pictures\Безымянный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29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94419" y="2348880"/>
            <a:ext cx="7814102" cy="20564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Во всех случаях возникновения групповых инфекционных заболеваний, аварийных ситуаций в работе систем водоснабжения, канализации, технологического и холодильного оборудования, а также других выявленных нарушений санитарных правил, которые создают угрозу возникновения и распространения инфекционных заболеваний и массовых отравлений, руководитель оздоровительного учреждения обязан незамедлительно (в течение 1 часа) информировать </a:t>
            </a:r>
            <a:r>
              <a:rPr lang="ru-RU" sz="1600" dirty="0" err="1" smtClean="0">
                <a:latin typeface="Times New Roman"/>
                <a:ea typeface="Calibri"/>
                <a:cs typeface="Times New Roman"/>
              </a:rPr>
              <a:t>Роспотребнадзор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для принятия в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установленном </a:t>
            </a:r>
            <a:r>
              <a:rPr lang="ru-RU" sz="1600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  <a:hlinkClick r:id="rId2"/>
              </a:rPr>
              <a:t>законодательством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Российской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Федерации мер.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3" name="Picture 2" descr="C:\Users\УЗТО\Desktop\Файлы для презентаций\Разное\inkubacionniy-period-vetryan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311817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УЗТО\Desktop\Файлы для презентаций\Разное\velosiped_i_rebeno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58" y="246915"/>
            <a:ext cx="2075572" cy="207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doktora.net/file/image/2013/10/r20131004524e930975577.jpg/680x4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1567" y="4617143"/>
            <a:ext cx="3306954" cy="1919747"/>
          </a:xfrm>
          <a:prstGeom prst="rect">
            <a:avLst/>
          </a:prstGeom>
          <a:noFill/>
        </p:spPr>
      </p:pic>
      <p:pic>
        <p:nvPicPr>
          <p:cNvPr id="7" name="Picture 2" descr="http://xn----7sbadopoap4a1bx6d4c8b.xn--p1ai/media/uploads/2015/04/14/ovoschi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418" y="4564612"/>
            <a:ext cx="3229509" cy="2154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21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Рекомендованный </a:t>
            </a: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режим дня: </a:t>
            </a:r>
            <a:endParaRPr kumimoji="0" lang="ru-RU" sz="3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500043"/>
          <a:ext cx="8572560" cy="5429286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35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461">
                <a:tc rowSpan="2">
                  <a:txBody>
                    <a:bodyPr/>
                    <a:lstStyle/>
                    <a:p>
                      <a:pPr marL="0" indent="0" algn="ctr" hangingPunct="0">
                        <a:spcAft>
                          <a:spcPts val="0"/>
                        </a:spcAft>
                      </a:pPr>
                      <a:r>
                        <a:rPr lang="ru-RU" sz="2400" b="1" dirty="0"/>
                        <a:t>Элементы режима дня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 gridSpan="2">
                  <a:txBody>
                    <a:bodyPr/>
                    <a:lstStyle/>
                    <a:p>
                      <a:pPr indent="457200" algn="ctr" hangingPunct="0">
                        <a:spcAft>
                          <a:spcPts val="0"/>
                        </a:spcAft>
                      </a:pPr>
                      <a:r>
                        <a:rPr lang="ru-RU" sz="2400" b="1" dirty="0"/>
                        <a:t>Пребывание детей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hangingPunct="0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с 8.30 до 14.30 часов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marL="0" indent="0" algn="ctr" hangingPunct="0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с 8.30 до 18 часов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61">
                <a:tc>
                  <a:txBody>
                    <a:bodyPr/>
                    <a:lstStyle/>
                    <a:p>
                      <a:pPr marL="0" indent="0" algn="just" hangingPunct="0">
                        <a:spcAft>
                          <a:spcPts val="0"/>
                        </a:spcAft>
                      </a:pPr>
                      <a:r>
                        <a:rPr lang="ru-RU" sz="1800" dirty="0"/>
                        <a:t>Сбор детей, зарядка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800"/>
                        <a:t>8.30 - 9.00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800"/>
                        <a:t>8.30 - 9.00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845">
                <a:tc>
                  <a:txBody>
                    <a:bodyPr/>
                    <a:lstStyle/>
                    <a:p>
                      <a:pPr marL="0" indent="0" algn="just" hangingPunct="0">
                        <a:spcAft>
                          <a:spcPts val="0"/>
                        </a:spcAft>
                      </a:pPr>
                      <a:r>
                        <a:rPr lang="ru-RU" sz="1800" dirty="0"/>
                        <a:t>Утренняя линейка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800"/>
                        <a:t>9.00 - 9.15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800"/>
                        <a:t>9.00 - 9.15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845">
                <a:tc>
                  <a:txBody>
                    <a:bodyPr/>
                    <a:lstStyle/>
                    <a:p>
                      <a:pPr marL="0" indent="0" algn="just" hangingPunct="0">
                        <a:spcAft>
                          <a:spcPts val="0"/>
                        </a:spcAft>
                      </a:pPr>
                      <a:r>
                        <a:rPr lang="ru-RU" sz="1800" dirty="0"/>
                        <a:t>Завтрак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800"/>
                        <a:t>9.15 - 10.00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800"/>
                        <a:t>9.15 - 10.00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0620">
                <a:tc>
                  <a:txBody>
                    <a:bodyPr/>
                    <a:lstStyle/>
                    <a:p>
                      <a:pPr marL="0" indent="0" algn="just" hangingPunct="0">
                        <a:spcAft>
                          <a:spcPts val="0"/>
                        </a:spcAft>
                      </a:pPr>
                      <a:r>
                        <a:rPr lang="ru-RU" sz="1800" dirty="0"/>
                        <a:t>Работа по плану отрядов, общественно полезный труд, работа кружков и секций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800" dirty="0"/>
                        <a:t>10.00 – 12.00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800" dirty="0"/>
                        <a:t>10.00 – 12.00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572">
                <a:tc>
                  <a:txBody>
                    <a:bodyPr/>
                    <a:lstStyle/>
                    <a:p>
                      <a:pPr marL="0" indent="0" algn="just" hangingPunct="0">
                        <a:spcAft>
                          <a:spcPts val="0"/>
                        </a:spcAft>
                      </a:pPr>
                      <a:r>
                        <a:rPr lang="ru-RU" sz="1800" dirty="0"/>
                        <a:t>Оздоровительные процедуры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800" dirty="0"/>
                        <a:t>12.00 - 13.00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800" dirty="0"/>
                        <a:t>12.00 - 13.00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845">
                <a:tc>
                  <a:txBody>
                    <a:bodyPr/>
                    <a:lstStyle/>
                    <a:p>
                      <a:pPr marL="0" indent="0" algn="just" hangingPunct="0">
                        <a:spcAft>
                          <a:spcPts val="0"/>
                        </a:spcAft>
                      </a:pPr>
                      <a:r>
                        <a:rPr lang="ru-RU" sz="1800" dirty="0"/>
                        <a:t>Обед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800" dirty="0"/>
                        <a:t>13.00 - 14.00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800" dirty="0"/>
                        <a:t>13.00 - 14.00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845">
                <a:tc>
                  <a:txBody>
                    <a:bodyPr/>
                    <a:lstStyle/>
                    <a:p>
                      <a:pPr marL="0" indent="0" algn="just" hangingPunct="0">
                        <a:spcAft>
                          <a:spcPts val="0"/>
                        </a:spcAft>
                      </a:pPr>
                      <a:r>
                        <a:rPr lang="ru-RU" sz="1800" dirty="0"/>
                        <a:t>Свободное время 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800" dirty="0"/>
                        <a:t>14.00-14.30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800" dirty="0"/>
                        <a:t>14.00-14.30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845">
                <a:tc>
                  <a:txBody>
                    <a:bodyPr/>
                    <a:lstStyle/>
                    <a:p>
                      <a:pPr marL="0" indent="0" algn="just" hangingPunct="0">
                        <a:spcAft>
                          <a:spcPts val="0"/>
                        </a:spcAft>
                      </a:pPr>
                      <a:r>
                        <a:rPr lang="ru-RU" sz="1800" dirty="0"/>
                        <a:t>Уход домой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800"/>
                        <a:t>14.30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845">
                <a:tc>
                  <a:txBody>
                    <a:bodyPr/>
                    <a:lstStyle/>
                    <a:p>
                      <a:pPr marL="0" indent="0" algn="just" hangingPunct="0">
                        <a:spcAft>
                          <a:spcPts val="0"/>
                        </a:spcAft>
                      </a:pPr>
                      <a:r>
                        <a:rPr lang="ru-RU" sz="1800" dirty="0"/>
                        <a:t>Дневной сон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800" dirty="0"/>
                        <a:t>14.30-15.30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845">
                <a:tc>
                  <a:txBody>
                    <a:bodyPr/>
                    <a:lstStyle/>
                    <a:p>
                      <a:pPr marL="0" indent="0" algn="just" hangingPunct="0">
                        <a:spcAft>
                          <a:spcPts val="0"/>
                        </a:spcAft>
                      </a:pPr>
                      <a:r>
                        <a:rPr lang="ru-RU" sz="1800" dirty="0"/>
                        <a:t>Полдник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800" dirty="0"/>
                        <a:t>16.00-16.30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6521">
                <a:tc>
                  <a:txBody>
                    <a:bodyPr/>
                    <a:lstStyle/>
                    <a:p>
                      <a:pPr marL="0" indent="0" algn="just" hangingPunct="0">
                        <a:spcAft>
                          <a:spcPts val="0"/>
                        </a:spcAft>
                      </a:pPr>
                      <a:r>
                        <a:rPr lang="ru-RU" sz="1800" dirty="0"/>
                        <a:t>Работа по плану отрядов, работа кружков и секций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800" dirty="0"/>
                        <a:t>16.30-18.00.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845">
                <a:tc>
                  <a:txBody>
                    <a:bodyPr/>
                    <a:lstStyle/>
                    <a:p>
                      <a:pPr marL="0" indent="0" algn="just" hangingPunct="0">
                        <a:spcAft>
                          <a:spcPts val="0"/>
                        </a:spcAft>
                      </a:pPr>
                      <a:r>
                        <a:rPr lang="ru-RU" sz="1800" dirty="0"/>
                        <a:t>Уход домой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800" dirty="0"/>
                        <a:t>18.00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28596" y="6143644"/>
            <a:ext cx="8358246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 занятий кружков и спортивных секций допускается не более 35 минут для детей 7 лет и не более 45 минут для детей старше 7 лет.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5269" y="404664"/>
            <a:ext cx="87154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cap="all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1" i="0" u="none" strike="noStrike" cap="all" normalizeH="0" baseline="0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рганизация физического</a:t>
            </a:r>
            <a:endParaRPr kumimoji="0" lang="ru-RU" sz="2000" b="1" i="0" u="none" strike="noStrike" cap="all" normalizeH="0" baseline="0" dirty="0" smtClean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воспитания детей и оздоровительных мероприятий</a:t>
            </a:r>
            <a:endParaRPr kumimoji="0" lang="ru-RU" sz="2000" b="1" i="0" u="none" strike="noStrike" cap="all" normalizeH="0" baseline="0" dirty="0" smtClean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32109" y="1432125"/>
            <a:ext cx="4000496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Физкультурно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оздоровительная работа предусматривает следующие мероприятия:</a:t>
            </a:r>
            <a:endParaRPr kumimoji="0" lang="ru-RU" sz="24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32109" y="2481827"/>
            <a:ext cx="4000528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  утренняя гимнастика;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занятия физкультурой в кружках, секциях;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прогулки, экскурсии и походы с играми на местности;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 спортивные соревнования и праздники;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 занятия на тренажерах.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46495" y="1524458"/>
            <a:ext cx="4000496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Водные процедуры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1916832"/>
            <a:ext cx="4000528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Водные процедуры </a:t>
            </a:r>
            <a:r>
              <a:rPr lang="ru-RU" sz="16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 утренней гимнастики (обтирание, обливание) проводится по контролем медицинского работника.</a:t>
            </a:r>
            <a:endParaRPr lang="ru-RU" sz="2000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3429000"/>
            <a:ext cx="4071966" cy="258532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Использование  открытого водного  объекта  для купания детей допускается только при наличии документа, подтверждающего его соответствие санитарным правилам, выданного органом, уполномоченным осуществлять государственный санитарно-эпидемиологический надзор.</a:t>
            </a:r>
          </a:p>
        </p:txBody>
      </p:sp>
      <p:pic>
        <p:nvPicPr>
          <p:cNvPr id="16391" name="Picture 7" descr="http://previews.123rf.com/images/iimages/iimages1211/iimages121101704/16520782-illustration-of-kids-and-a-swimming-pool-on-a-white-background-Stock-Vector.jpg"/>
          <p:cNvPicPr>
            <a:picLocks noChangeAspect="1" noChangeArrowheads="1"/>
          </p:cNvPicPr>
          <p:nvPr/>
        </p:nvPicPr>
        <p:blipFill>
          <a:blip r:embed="rId2"/>
          <a:srcRect l="13428" r="12202"/>
          <a:stretch>
            <a:fillRect/>
          </a:stretch>
        </p:blipFill>
        <p:spPr bwMode="auto">
          <a:xfrm>
            <a:off x="249969" y="4182378"/>
            <a:ext cx="3964809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51" y="332656"/>
            <a:ext cx="64008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351" y="1916832"/>
            <a:ext cx="3683000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24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УЗТО\Desktop\лагерь\1460802875_uind14kjdzzu7x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1" y="4689972"/>
            <a:ext cx="2646601" cy="213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7425" y="1785134"/>
            <a:ext cx="8568952" cy="648072"/>
          </a:xfrm>
          <a:prstGeom prst="rect">
            <a:avLst/>
          </a:prstGeom>
          <a:gradFill rotWithShape="1">
            <a:gsLst>
              <a:gs pos="0">
                <a:srgbClr val="EA157A">
                  <a:tint val="50000"/>
                  <a:satMod val="300000"/>
                </a:srgbClr>
              </a:gs>
              <a:gs pos="35000">
                <a:srgbClr val="EA157A">
                  <a:tint val="37000"/>
                  <a:satMod val="300000"/>
                </a:srgbClr>
              </a:gs>
              <a:gs pos="100000">
                <a:srgbClr val="EA157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EA157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Уборка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территории оздоровительного учреждения проводится ежедневно: утром  за 1-2 часа до выхода детей на участок и в течение дня по мере необходимости. В сухую погоду поверхности площадок и травяной покров необходимо поливать за 20 минут до начала спортивных занятий.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330" y="2564904"/>
            <a:ext cx="8568952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Мусор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собирают в мусоросборники и при заполнении 2/3 их объема вывозят на полигоны твердых бытовых отходов в соответствии с договором на вывоз бытовых отходов.</a:t>
            </a:r>
          </a:p>
          <a:p>
            <a:pPr algn="ctr"/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4452" y="1168386"/>
            <a:ext cx="8568952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indent="342900"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На территории оздоровительного учреждения выделяется не менее 3-х зон: </a:t>
            </a: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 indent="342900"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зона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отдыха, физкультурно-спортивная и хозяйственная.</a:t>
            </a:r>
            <a:endParaRPr lang="ru-RU" sz="1200" dirty="0">
              <a:ea typeface="Calibri"/>
              <a:cs typeface="Times New Roman"/>
            </a:endParaRPr>
          </a:p>
          <a:p>
            <a:pPr algn="ctr"/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63330" y="476671"/>
            <a:ext cx="856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Требования к территории оздоровительного учреждения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8" descr="C:\Users\УЗТО\Desktop\Файлы для презентаций\Разное\grass_PNG108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54736"/>
            <a:ext cx="9144000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УЗТО\Desktop\Файлы для презентаций\Разное\trash-container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17324"/>
            <a:ext cx="1656184" cy="20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4452" y="3221360"/>
            <a:ext cx="8577830" cy="13597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indent="342900"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Для сбора мусора и пищевых отходов на территории хозяйственной зоны, на расстоянии не менее 25 м от здания, должна быть предусмотрена площадка с водонепроницаемым твердым покрытием, размеры которого превышают площадь основания контейнеров на 1 м по периметру во все стороны. Площадка с трех сторон оборудуется ветронепроницаемым ограждением с высотой, превышающей высоту контейнеров для сбора мусора.</a:t>
            </a:r>
            <a:endParaRPr lang="ru-RU" sz="1200" dirty="0">
              <a:ea typeface="Calibri"/>
              <a:cs typeface="Times New Roman"/>
            </a:endParaRPr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307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"/>
              </a:rPr>
              <a:t>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зданию, помещениям и оборудованию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671" y="818827"/>
            <a:ext cx="8568952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>
                <a:latin typeface="Times New Roman"/>
                <a:ea typeface="Calibri"/>
                <a:cs typeface="Times New Roman"/>
              </a:rPr>
              <a:t>Оздоровительное учреждение рекомендуется размещать не выше третьего этажа здания.</a:t>
            </a:r>
            <a:endParaRPr lang="ru-RU" sz="1200" dirty="0">
              <a:ea typeface="Calibri"/>
              <a:cs typeface="Times New Roman"/>
            </a:endParaRPr>
          </a:p>
          <a:p>
            <a:pPr algn="ctr"/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307" y="2996952"/>
            <a:ext cx="8507767" cy="36724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Набор помещений оздоровительного учреждения должен включать: </a:t>
            </a:r>
            <a:endParaRPr lang="ru-RU" sz="1400" b="1" dirty="0" smtClean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игровые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комнаты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,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помещения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для занятий кружков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,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спальные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помещения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,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помещения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медицинского назначения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,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спортивный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зал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,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столовую,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помещение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для сушки одежды и обуви, </a:t>
            </a: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раздевалку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для верхней одежды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,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кладовую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спортинвентаря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,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игр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и кружкового инвентаря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,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туалеты,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помещение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для хранения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,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обработки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уборочного инвентаря и приготовления дезинфекционных растворов.</a:t>
            </a:r>
            <a:endParaRPr lang="ru-RU" sz="1200" dirty="0">
              <a:ea typeface="Calibri"/>
              <a:cs typeface="Times New Roman"/>
            </a:endParaRPr>
          </a:p>
          <a:p>
            <a:pPr algn="ctr"/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1126" y="2132856"/>
            <a:ext cx="8568952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Для проведения водных закаливающих процедур, мытье ног перед сном рекомендуется предусмотреть условия для их организации, в том числе с использование имеющихся душевых или специально приспособленных помещений (площадок).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1126" y="1473188"/>
            <a:ext cx="8568952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>
                <a:latin typeface="Times New Roman"/>
                <a:ea typeface="Calibri"/>
                <a:cs typeface="Times New Roman"/>
              </a:rPr>
              <a:t>Не допускается размещение помещений оздоровительного учреждения в подвальных и цокольных этажах здания.</a:t>
            </a:r>
            <a:endParaRPr lang="ru-RU" sz="1200" dirty="0">
              <a:ea typeface="Calibri"/>
              <a:cs typeface="Times New Roman"/>
            </a:endParaRPr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224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geofactory.ru/bele_all_10.jpg"/>
          <p:cNvPicPr>
            <a:picLocks noChangeAspect="1" noChangeArrowheads="1"/>
          </p:cNvPicPr>
          <p:nvPr/>
        </p:nvPicPr>
        <p:blipFill>
          <a:blip r:embed="rId2"/>
          <a:srcRect t="5455" b="3636"/>
          <a:stretch>
            <a:fillRect/>
          </a:stretch>
        </p:blipFill>
        <p:spPr bwMode="auto">
          <a:xfrm>
            <a:off x="1179200" y="3979659"/>
            <a:ext cx="2448272" cy="2203463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249089"/>
            <a:ext cx="4285710" cy="1200329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Спальные  помещения оборудуются из расчета не менее 3 кв. м на 1 человека, но не более 15 человек в 1 помещении</a:t>
            </a:r>
            <a:r>
              <a:rPr lang="ru-RU" dirty="0" smtClean="0">
                <a:solidFill>
                  <a:schemeClr val="tx1"/>
                </a:solidFill>
                <a:ea typeface="Times New Roman" pitchFamily="18" charset="0"/>
              </a:rPr>
              <a:t> (для мальчиков и девочек раздельно).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88758" y="1548985"/>
            <a:ext cx="4429156" cy="2308324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ea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пальное место обеспечивается комплектом постельных принадлежностей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и не менее чем 1 комплектом постельного белья,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lang="ru-RU" dirty="0" smtClean="0">
                <a:ea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мена которого проводится по мере загрязнения, но не реже чем один раз в 7 дней; допускается стирка постельного белья родителями индивидуально для каждого ребенка.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679173" y="3140968"/>
            <a:ext cx="4429124" cy="923330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ea typeface="Times New Roman" pitchFamily="18" charset="0"/>
              </a:rPr>
              <a:t>Для 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росмотра телевизионных передач возможна установка в игровой комнате телевизора с рядами стульев.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7417" name="Picture 9" descr="http://www.thepretty.ru/wp-content/uploads/2015/01/psy-child2-670x4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4538" y="564175"/>
            <a:ext cx="3493623" cy="22317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456293" y="4826816"/>
            <a:ext cx="278608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ea typeface="Times New Roman" pitchFamily="18" charset="0"/>
              </a:rPr>
              <a:t>Расстояние от экрана телевизора до первых рядов стульев должно быть не менее 2 метров. 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6562754" y="4165168"/>
            <a:ext cx="357190" cy="64294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4697" y="6183122"/>
            <a:ext cx="8568952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indent="3429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Спальни оборудуют стационарными кроватями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и прикроватными стульями (по числу кроватей). </a:t>
            </a:r>
            <a:r>
              <a:rPr lang="ru-RU" sz="1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Стационарные 2- и 3-ярусные кровати не используются.</a:t>
            </a:r>
            <a:endParaRPr lang="ru-RU" sz="12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ctr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Медицинского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обслуживания в оздоровительном учреждении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4356" y="4725144"/>
            <a:ext cx="7681453" cy="5878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Не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допускается в качестве стульев и кушеток использовать мягкую мебель (диваны, кресла, стулья с мягкой обивкой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).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357" y="980728"/>
            <a:ext cx="7730058" cy="1315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indent="34290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Для организации медицинского обслуживания в оздоровительном учреждении должен быть предусмотрен:</a:t>
            </a:r>
          </a:p>
          <a:p>
            <a:pPr marL="285750" lvl="0" indent="-285750" algn="just">
              <a:lnSpc>
                <a:spcPct val="115000"/>
              </a:lnSpc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медицинский пункт или медицинский кабинет,</a:t>
            </a:r>
          </a:p>
          <a:p>
            <a:pPr marL="285750" lvl="0" indent="-285750" algn="just">
              <a:lnSpc>
                <a:spcPct val="115000"/>
              </a:lnSpc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изолятор для больных, оборудованные раковинами для мытья рук, с подводкой к ним холодной и горячей воды со смесителем, необходимым инвентарем и оборудованием.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357" y="2420088"/>
            <a:ext cx="7681453" cy="10833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indent="34290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Медицинский кабинет оснащается письменным столом, стульями, ширмой, кушеткой, шкафами канцелярским и аптечным, медицинским столиком, холодильником, ведром с педальной крышкой, а также необходимым для осуществления медицинской деятельности инструментарием и приборами.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357" y="3645024"/>
            <a:ext cx="7681452" cy="8356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indent="34290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Изолятор оснащается кроватями (раскладушками) - не менее 2-х, столом и стульями. Для временной изоляции заболевших детей допускается использование медицинского и (или) процедурного кабинета.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357" y="5530150"/>
            <a:ext cx="7681452" cy="8356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indent="34290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При отсутствии медицинского кабинета допускается организация медицинского обслуживания в поликлиниках, амбулаториях и фельдшерско-акушерских пунктах, обслуживающих детское население.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60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 descr="http://belfort-rm.ru/f/store/folder/31401/middle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7192" y="4941024"/>
            <a:ext cx="1916976" cy="1916976"/>
          </a:xfrm>
          <a:prstGeom prst="rect">
            <a:avLst/>
          </a:prstGeom>
          <a:noFill/>
        </p:spPr>
      </p:pic>
      <p:pic>
        <p:nvPicPr>
          <p:cNvPr id="18439" name="Picture 7" descr="http://www.xstati.ru/wp-content/uploads/2012/12/%D0%A3%D1%85%D0%BE%D0%B4-%D0%B7%D0%B0-%D1%83%D0%B1%D0%BE%D1%80%D0%BE%D1%87%D0%BD%D1%8B%D0%BC-%D0%B8%D0%BD%D0%B2%D0%B5%D0%BD%D1%82%D0%B0%D1%80%D0%B5%D0%B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5" y="4885733"/>
            <a:ext cx="2562648" cy="197226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1180" y="142852"/>
            <a:ext cx="735811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Туалеты для мальчиков и девочек должны быть раздельными, и  оборудованы кабинами с дверями без запоров.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5" y="877464"/>
            <a:ext cx="678661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Туалеты оборудуются педальными ведрами, держателями для туалетной бумаги, мылом, </a:t>
            </a:r>
            <a:r>
              <a:rPr lang="ru-RU" dirty="0" err="1" smtClean="0">
                <a:solidFill>
                  <a:schemeClr val="tx1"/>
                </a:solidFill>
              </a:rPr>
              <a:t>электро</a:t>
            </a:r>
            <a:r>
              <a:rPr lang="ru-RU" dirty="0" smtClean="0">
                <a:solidFill>
                  <a:schemeClr val="tx1"/>
                </a:solidFill>
              </a:rPr>
              <a:t>- или бумажными полотенцами.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434" name="Picture 2" descr="http://cdns2.freepik.com/free-photo/pins-maps-wc_318-271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142852"/>
            <a:ext cx="1247742" cy="12477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38549" y="2372600"/>
            <a:ext cx="688729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Мыло, туалетная бумага и полотенца должны быть в наличии постоянно.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6" name="Picture 4" descr="http://a.disquscdn.com/uploads/mediaembed/images/734/3530/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088" y="1822195"/>
            <a:ext cx="1970988" cy="14868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24649" y="3325197"/>
            <a:ext cx="2928942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Унитазы обеспечиваются сидениями, позволяющими проводить их ежедневную влажную уборку с применением моющих и  дезинфицирующих средств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14282" y="3463696"/>
            <a:ext cx="5715040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Для хранения и обработки уборочного инвентаря, приготовления дезинфекционных растворов, предусматривается отдельное помещение, оборудованное поддоном и подводкой к нему холодной и горячей воды со смесителем.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8443" name="Picture 11" descr="http://vvannoi.ru/upload/content/55cd9ec8981b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5158983"/>
            <a:ext cx="2104192" cy="15781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38549" y="1613942"/>
            <a:ext cx="6786610" cy="8356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Количество санитарных приборов определяется из расчета 1 унитаз на 20 девочек, 1 умывальник на 30 девочек, 1 унитаз, 1 писсуар и 1 умывальник на 30 мальчиков. Для персонала выделяется отдельный туалет.</a:t>
            </a:r>
            <a:endParaRPr lang="ru-RU" sz="1400" b="1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5143536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Спортивный инвентарь подлежит обработке моющими средствами ежедневно.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00108"/>
            <a:ext cx="5143536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Ковровые покрытия очищаются пылесосом ежедневно, а также после каждой смены подвергаются просушиванию и выколачиванию на улице.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428868"/>
            <a:ext cx="5143536" cy="17543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Проведение мероприятий по борьбе с насекомыми и грызунами должно осуществляться специализированными организациями в соответствии с гигиеническими требованиями, предъявляемыми к проведению </a:t>
            </a:r>
            <a:r>
              <a:rPr lang="ru-RU" dirty="0" err="1" smtClean="0"/>
              <a:t>дератизационных</a:t>
            </a:r>
            <a:r>
              <a:rPr lang="ru-RU" dirty="0" smtClean="0"/>
              <a:t> и дезинсекционных работ.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72100" y="3214686"/>
            <a:ext cx="3357618" cy="34163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В целях профилактики клещевого энцефалита в </a:t>
            </a:r>
            <a:r>
              <a:rPr lang="ru-RU" dirty="0" err="1" smtClean="0"/>
              <a:t>эпидемиологически</a:t>
            </a:r>
            <a:r>
              <a:rPr lang="ru-RU" dirty="0" smtClean="0"/>
              <a:t> неблагополучных районах по данному заболеванию необходимо организовать проведение противоклещевой обработки в местах планируемого пребывания детей (парках, лесопарковых зонах и других зеленых массивах).</a:t>
            </a:r>
            <a:endParaRPr lang="ru-RU" dirty="0"/>
          </a:p>
        </p:txBody>
      </p:sp>
      <p:pic>
        <p:nvPicPr>
          <p:cNvPr id="29698" name="Picture 2" descr="http://www.sportvsochi.ru/images/rocketlauncher/frontpage/showcase/img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4286256"/>
            <a:ext cx="6941530" cy="3248021"/>
          </a:xfrm>
          <a:prstGeom prst="rect">
            <a:avLst/>
          </a:prstGeom>
          <a:noFill/>
        </p:spPr>
      </p:pic>
      <p:pic>
        <p:nvPicPr>
          <p:cNvPr id="29700" name="Picture 4" descr="http://dez-express.ru/news/deratizaciy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0"/>
            <a:ext cx="3409950" cy="3181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http://www.termowin.ru/termometr/42.jpg"/>
          <p:cNvPicPr>
            <a:picLocks noChangeAspect="1" noChangeArrowheads="1"/>
          </p:cNvPicPr>
          <p:nvPr/>
        </p:nvPicPr>
        <p:blipFill>
          <a:blip r:embed="rId2"/>
          <a:srcRect t="6618" r="2941" b="9558"/>
          <a:stretch>
            <a:fillRect/>
          </a:stretch>
        </p:blipFill>
        <p:spPr bwMode="auto">
          <a:xfrm>
            <a:off x="4427984" y="187339"/>
            <a:ext cx="2214578" cy="19125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30306" y="332656"/>
            <a:ext cx="421370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Температура воздуха в помещениях оздоровительного учреждения не должна быть ниже 18</a:t>
            </a:r>
            <a:r>
              <a:rPr lang="ru-RU" baseline="30000" dirty="0" smtClean="0"/>
              <a:t>0</a:t>
            </a:r>
            <a:r>
              <a:rPr lang="ru-RU" dirty="0" smtClean="0"/>
              <a:t> С, относительная влажность воздуха в пределах 40-60 %</a:t>
            </a:r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0487" y="1772816"/>
            <a:ext cx="3357586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На открывающихся окнах, фрамугах, форточках в летнее время необходимо предусмотреть наличие сетки  от залета кровососущих насекомых.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751387" y="3800180"/>
            <a:ext cx="52218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</a:rPr>
              <a:t>Проветривание помещений проводится в отсутствии детей. </a:t>
            </a:r>
            <a:endParaRPr kumimoji="0" lang="ru-RU" sz="2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746241" y="2492896"/>
            <a:ext cx="5286412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ea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кна,  имеющие южную,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юго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- западную и западную ориентации, должны быть  обеспечены солнцезащитными устройствами или шторами.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9461" name="Picture 5" descr="http://vinburg.ru/images/stories/1346141817.jpg"/>
          <p:cNvPicPr>
            <a:picLocks noChangeAspect="1" noChangeArrowheads="1"/>
          </p:cNvPicPr>
          <p:nvPr/>
        </p:nvPicPr>
        <p:blipFill>
          <a:blip r:embed="rId3" cstate="print"/>
          <a:srcRect t="5967" r="1598"/>
          <a:stretch>
            <a:fillRect/>
          </a:stretch>
        </p:blipFill>
        <p:spPr bwMode="auto">
          <a:xfrm>
            <a:off x="6500826" y="0"/>
            <a:ext cx="2357454" cy="22511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3378" y="3717032"/>
            <a:ext cx="350046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Все основные помещения оздоровительного учреждения должны иметь естественное освещение. </a:t>
            </a:r>
            <a:endParaRPr lang="ru-RU" dirty="0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42844" y="5214950"/>
            <a:ext cx="8786874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 организации питьевого режима с использованием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бутилированной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питьевой воды должно быть обеспечено достаточное количество чистой посуды,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 также отдельные промаркированными подносами для чистой и использованной стеклянной или фаянсовой посуды; контейнерами - для сбора использованной посуды одноразового применения.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28596" y="2564904"/>
            <a:ext cx="4572000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Для детей и подростков должен быть обеспечен свободный доступ к питьевой воде в течение всего времени их пребывания в оздоровительном учреждении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58" y="214290"/>
            <a:ext cx="8229600" cy="65403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0070C0"/>
                </a:solidFill>
              </a:rPr>
              <a:t>ПИТЬЕВОЙ РЕЖИМ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857232"/>
            <a:ext cx="4572000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dirty="0">
                <a:latin typeface="Arial"/>
              </a:rPr>
              <a:t> </a:t>
            </a:r>
            <a:r>
              <a:rPr lang="ru-RU" sz="1600" dirty="0">
                <a:latin typeface="Arial"/>
              </a:rPr>
              <a:t>Питьевой режим в </a:t>
            </a:r>
            <a:r>
              <a:rPr lang="ru-RU" sz="1600" dirty="0" smtClean="0">
                <a:latin typeface="Arial"/>
              </a:rPr>
              <a:t>оздоровительном учреждении </a:t>
            </a:r>
            <a:r>
              <a:rPr lang="ru-RU" sz="1600" dirty="0">
                <a:latin typeface="Arial"/>
              </a:rPr>
              <a:t>может быть организован в следующих формах: </a:t>
            </a:r>
            <a:endParaRPr lang="en-US" sz="1600" dirty="0" smtClean="0">
              <a:latin typeface="Arial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"/>
              </a:rPr>
              <a:t>стационарные </a:t>
            </a:r>
            <a:r>
              <a:rPr lang="ru-RU" sz="1600" dirty="0">
                <a:latin typeface="Arial"/>
              </a:rPr>
              <a:t>питьевые фонтанчики</a:t>
            </a:r>
            <a:r>
              <a:rPr lang="ru-RU" sz="1600" dirty="0" smtClean="0">
                <a:latin typeface="Arial"/>
              </a:rPr>
              <a:t>;</a:t>
            </a:r>
            <a:endParaRPr lang="en-US" sz="1600" dirty="0" smtClean="0">
              <a:latin typeface="Arial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"/>
              </a:rPr>
              <a:t> бутилированная питьевая вода</a:t>
            </a:r>
            <a:r>
              <a:rPr lang="ru-RU" sz="1600" dirty="0">
                <a:latin typeface="Arial"/>
              </a:rPr>
              <a:t>, расфасованная в </a:t>
            </a:r>
            <a:r>
              <a:rPr lang="ru-RU" sz="1600" dirty="0" smtClean="0">
                <a:latin typeface="Arial"/>
              </a:rPr>
              <a:t>емкости</a:t>
            </a:r>
            <a:endParaRPr lang="ru-RU" sz="1600" dirty="0"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3447" y="4149080"/>
            <a:ext cx="4572032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При использовании установок с дозированным розливом питьевой воды, расфасованной в емкости, предусматривается замена емкости по мере необходимости, но не реже 1 раз в неделю</a:t>
            </a:r>
            <a:endParaRPr lang="ru-RU" dirty="0"/>
          </a:p>
        </p:txBody>
      </p:sp>
      <p:pic>
        <p:nvPicPr>
          <p:cNvPr id="9" name="Picture 2" descr="http://prostoest.ru/wp-content/uploads/2014/01/%D0%B2%D0%BE%D0%B4%D0%B0-%D1%81%D1%82%D0%B0%D0%BA%D0%B0%D0%BD--727x5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857232"/>
            <a:ext cx="378074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28596" y="5805264"/>
            <a:ext cx="8391876" cy="7092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Бутилированная вода, поставляемая в оздоровительные учреждения, должна иметь документы, подтверждающие ее происхождение, качество и безопасность.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11" name="Picture 4" descr="http://sportkompas.ru/wp-content/uploads/2013/12/stakan-vod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5443" y="3590505"/>
            <a:ext cx="3507338" cy="2104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30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43252"/>
            <a:ext cx="7992887" cy="13665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42900" algn="ctr">
              <a:lnSpc>
                <a:spcPct val="115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обеспечения детей и подростков здоровым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питанием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составляется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примерное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7-дневное меню для весенних, осенних, зимних каникул и 10- или 14(18)-дневное меню для летних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каникул,</a:t>
            </a:r>
            <a:r>
              <a:rPr lang="ru-RU" sz="1600" dirty="0" smtClean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также меню-раскладка, содержащих количественные данные о рецептуре блюд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7" y="2094012"/>
            <a:ext cx="7992887" cy="1047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42900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Примерное меню разрабатывается юридическим лицом, обеспечивающим питание в оздоровительном учреждении, и согласовывается руководителем оздоровительного учреждения.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270865"/>
            <a:ext cx="7992886" cy="23221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42900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Примерное меню должно содержать информацию о количественном составе блюд, энергетической и пищевой ценности каждого блюда. Обязательно приводятся ссылки на рецептуры используемых блюд и кулинарных изделий в соответствии со сборниками рецептур. Наименования блюд и кулинарных изделий, указываемых в примерном меню, должны соответствовать их наименованиям, указанным в использованных сборниках рецептур.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5733256"/>
            <a:ext cx="7992888" cy="10277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Производство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готовых блюд осуществляется в соответствии с технологическими картами, в которых должна быть отражена рецептура и технология приготавливаемых блюд и кулинарных изделий.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142852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Требования к организации питания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48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 descr="http://properdiet.ru/userfiles/images/pravila-detskogo-pitaniy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90802"/>
            <a:ext cx="3214678" cy="216719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28662" y="142852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Требования к организации питания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692813"/>
            <a:ext cx="3714776" cy="20744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Распределение калорийности по приемам пищи в процентном отношении от суточного рациона должно составлять: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завтрак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- 25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%,</a:t>
            </a: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обед - 35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%,</a:t>
            </a: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полдник - 15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%.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14282" y="2960549"/>
            <a:ext cx="3714744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 разработке меню предпочтение следует отдавать свежеприготовленным блюдам, не подвергающимся повторной термической обработке, включая разогрев замороженных блюд.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000496" y="785794"/>
            <a:ext cx="50006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е допускается повторение одних и тех же блюд или кулинарных изделий в один и тот же день или последующие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2 - 3 дня.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85" name="Picture 5" descr="http://img.7ya.ru/pub/img/17018/1553146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571750"/>
            <a:ext cx="2857500" cy="4286250"/>
          </a:xfrm>
          <a:prstGeom prst="rect">
            <a:avLst/>
          </a:prstGeom>
          <a:noFill/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071934" y="2204864"/>
            <a:ext cx="2857520" cy="28007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Питание детей и подростков должно соответствовать принципам щадящего питания, предусматривающим использование определенных способов приготовления блюд, таких как варка, приготовление на пару, тушение,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запекание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 исключать продукты с раздражающими свойствами.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5172670"/>
            <a:ext cx="4913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</a:rPr>
              <a:t>Фактический рацион питания должен соответствовать утвержденному примерному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</a:rPr>
              <a:t>меню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 action="ppaction://hlinkfile"/>
          </p:cNvPr>
          <p:cNvSpPr txBox="1"/>
          <p:nvPr/>
        </p:nvSpPr>
        <p:spPr>
          <a:xfrm>
            <a:off x="337902" y="3250138"/>
            <a:ext cx="8379419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tabLst>
                <a:tab pos="402590" algn="l"/>
              </a:tabLs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СанПиН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2.4.4.2599-10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«Гигиенические требования к устройству, содержанию и организации режима в оздоровительных учреждениях с дневным пребыванием детей в период каникул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8" name="TextBox 7">
            <a:hlinkClick r:id="rId2" action="ppaction://hlinkfile"/>
          </p:cNvPr>
          <p:cNvSpPr txBox="1"/>
          <p:nvPr/>
        </p:nvSpPr>
        <p:spPr>
          <a:xfrm>
            <a:off x="326122" y="4265801"/>
            <a:ext cx="8379419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296" algn="ct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СанПиН 2.4.5.2409-08 «Санитарно-эпидемиологические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требования к организации питания обучающихся в общеобразовательных учреждениях, учреждениях начального и среднего профессионального образования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»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extBox 8">
            <a:hlinkClick r:id="rId2" action="ppaction://hlinkfile"/>
          </p:cNvPr>
          <p:cNvSpPr txBox="1"/>
          <p:nvPr/>
        </p:nvSpPr>
        <p:spPr>
          <a:xfrm>
            <a:off x="337902" y="2419141"/>
            <a:ext cx="8379419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B050"/>
                </a:solidFill>
              </a:rPr>
              <a:t>ФЗ-52 «О санитарно-эпидемиологическом благополучии человека» от 30.03.1999 г. </a:t>
            </a:r>
            <a:endParaRPr lang="ru-RU" sz="2400" b="1" dirty="0">
              <a:solidFill>
                <a:srgbClr val="00B05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548680"/>
            <a:ext cx="8229600" cy="17281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Основными законодательными и нормативно-правовыми актами, регламентирующими гигиеническое обучение и аттестацию должностных лиц и работников детских  оздоровительных учреждений,  являются:</a:t>
            </a:r>
            <a:endParaRPr lang="ru-RU" dirty="0"/>
          </a:p>
        </p:txBody>
      </p:sp>
      <p:sp>
        <p:nvSpPr>
          <p:cNvPr id="11" name="TextBox 10">
            <a:hlinkClick r:id="rId2" action="ppaction://hlinkfile"/>
          </p:cNvPr>
          <p:cNvSpPr txBox="1"/>
          <p:nvPr/>
        </p:nvSpPr>
        <p:spPr>
          <a:xfrm>
            <a:off x="328095" y="5589240"/>
            <a:ext cx="8379419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296" lvl="0" algn="ct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Минздрава России: № 229 от 29.06.2000г.   «О профессиональной гигиенической подготовке и аттестации должностных лиц и работников организаций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xn----7sbadopoap4a1bx6d4c8b.xn--p1ai/media/uploads/2015/04/14/ovosch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2182" y="5026682"/>
            <a:ext cx="2329938" cy="1554070"/>
          </a:xfrm>
          <a:prstGeom prst="rect">
            <a:avLst/>
          </a:prstGeom>
          <a:noFill/>
        </p:spPr>
      </p:pic>
      <p:pic>
        <p:nvPicPr>
          <p:cNvPr id="5" name="Picture 7" descr="http://uralvenecia.ru/images/uqVLiktNTQ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304" y="260648"/>
            <a:ext cx="1728192" cy="2079339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734983"/>
              </p:ext>
            </p:extLst>
          </p:nvPr>
        </p:nvGraphicFramePr>
        <p:xfrm>
          <a:off x="1450763" y="1700808"/>
          <a:ext cx="5745480" cy="2960370"/>
        </p:xfrm>
        <a:graphic>
          <a:graphicData uri="http://schemas.openxmlformats.org/drawingml/2006/table">
            <a:tbl>
              <a:tblPr/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176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         Название блюд          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    Масса порций в граммах для      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 обучающихся двух возрастных групп  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 с 7 до 10 лет   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с 11 лет и старше 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Каша, овощное, яичное, творожное,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мясное блюдо                     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150 - 200        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200 - 250         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Напитки (чай, какао, сок, компот, 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молоко, кефир и др.)              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200              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200               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Салат                             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60 - 100         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100 - 150         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Суп                               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200 - 250         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250 - 300         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Мясное, рыбное блюдо              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75 - 120          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100 - 120         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Гарнир                            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150 - 200         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180 - 230         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Фрукты                            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100               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100               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19672" y="687179"/>
            <a:ext cx="5354286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РЕКОМЕНДУЕМАЯ МАССА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ПОРЦИЙ БЛЮД (В ГРАММАХ) ДЛЯ ДЕТЕЙ РАЗЛИЧНОГО ВОЗРАСТА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udoktora.net/file/image/2013/10/r20131004524e930975577.jpg/680x4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2120" y="4797152"/>
            <a:ext cx="3072425" cy="1783599"/>
          </a:xfrm>
          <a:prstGeom prst="rect">
            <a:avLst/>
          </a:prstGeom>
          <a:noFill/>
        </p:spPr>
      </p:pic>
      <p:pic>
        <p:nvPicPr>
          <p:cNvPr id="7" name="Picture 7" descr="http://properdiet.ru/userfiles/images/pravila-detskogo-pitaniya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4" y="4663343"/>
            <a:ext cx="3214678" cy="2167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60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http://deti06.net/wp-content/uploads/2014/01/b_3416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480" y="0"/>
            <a:ext cx="2857520" cy="2267873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14282" y="428604"/>
            <a:ext cx="3000396" cy="42473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Обед должен включать закуску, первое, второе  и сладкое блюдо. В качестве закуски следует использовать салат из огурцов, помидоров, свежей или квашеной капусты, моркови, свеклы и т.п. с добавлением свежей зелени; допускается использовать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порционированные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овощи. Второе горячее блюдо  должно быть из мяса, рыбы или птицы с гарниром.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57554" y="428604"/>
            <a:ext cx="3000396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Завтрак должен состоять из закуски, горячего блюда и горячего напитка. Рекомендуется включать овощи и фрукты.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1510" name="Picture 6" descr="http://www.malenkiedeti.ru/wp-content/uploads/2015/02/choice_1918545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214554"/>
            <a:ext cx="4333864" cy="2712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500430" y="5214950"/>
            <a:ext cx="528641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В полдник рекомендуется включать в меню напиток (молоко, кисломолочные продукты, йогурты, кисели, соки) с булочными или кондитерскими изделиями без крема, фрукты.</a:t>
            </a:r>
            <a:endParaRPr lang="ru-RU" dirty="0"/>
          </a:p>
        </p:txBody>
      </p:sp>
      <p:pic>
        <p:nvPicPr>
          <p:cNvPr id="21512" name="Picture 8" descr="http://poelidovolen.ru/uploads/images/IeuVDJuf1rpDgwu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786322"/>
            <a:ext cx="23717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mtex.com.ua/uploads/pit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8599"/>
            <a:ext cx="4752975" cy="2819401"/>
          </a:xfrm>
          <a:prstGeom prst="rect">
            <a:avLst/>
          </a:prstGeom>
          <a:noFill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2844" y="2285992"/>
            <a:ext cx="3857620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 пищеблоке оздоровительного учреждения, должны ежедневно заполняться журналы, а также отбираться суточные пробы от каждой партии приготовленных блюд.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2536" name="Picture 8" descr="http://sphilpott.files.wordpress.com/2011/04/boy-with-carrots.jpg"/>
          <p:cNvPicPr>
            <a:picLocks noChangeAspect="1" noChangeArrowheads="1"/>
          </p:cNvPicPr>
          <p:nvPr/>
        </p:nvPicPr>
        <p:blipFill>
          <a:blip r:embed="rId3"/>
          <a:srcRect l="10001" r="8999"/>
          <a:stretch>
            <a:fillRect/>
          </a:stretch>
        </p:blipFill>
        <p:spPr bwMode="auto">
          <a:xfrm>
            <a:off x="7215174" y="0"/>
            <a:ext cx="1928826" cy="2143125"/>
          </a:xfrm>
          <a:prstGeom prst="rect">
            <a:avLst/>
          </a:prstGeom>
          <a:noFill/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2844" y="142852"/>
            <a:ext cx="6786610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Прием пищевых продуктов и продовольственного сырья в организации общественного питания обслуживающие  оздоровительные учреждения, должен осуществляться при наличии документов гарантирующих качество и безопасность пищевых продуктов. Документация, удостоверяющая качество и безопасность продукции, должны сохраняться до окончания использования продукции.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2285992"/>
            <a:ext cx="471490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Отбор суточных проб проводит медицинский работник или, под его руководством, повар</a:t>
            </a:r>
            <a:endParaRPr lang="ru-RU" dirty="0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929190" y="3214686"/>
            <a:ext cx="3929058" cy="31393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 возникновении случаев пищевых отравлений или инфекционных заболеваний суточные пробы готовых блюд, а также пробы других подозреваемых пищевых продуктов, предоставляются по требованию органов, уполномоченных  осуществлять санитарно-эпидемиологический надзор (контроль) для лабораторных исследований.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Для обеспечения физиологической потребности в витаминах в обязательном порядке проводится С-витаминизация третьих блюд обеденного рациона.</a:t>
            </a:r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1000108"/>
            <a:ext cx="6143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Times New Roman" pitchFamily="18" charset="0"/>
              </a:rPr>
              <a:t>РАСЧЕТЫ ДЛЯ ПРОВЕДЕНИЯ C-ВИТАМИНИЗАЦИИ ТРЕТЬИХ БЛЮД</a:t>
            </a:r>
            <a:endParaRPr kumimoji="0" lang="ru-RU" sz="20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428736"/>
          <a:ext cx="5643601" cy="1280160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1880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1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1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860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/>
                        <a:t>Возраст детей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/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/>
                        <a:t>Количество витамина С мг/ сутки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/>
                        <a:t>в летние каникулы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/>
                        <a:t>в весенние, осенние и зимние каникулы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86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/>
                        <a:t>для детей до 10 лет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/>
                        <a:t>20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/>
                        <a:t>50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721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/>
                        <a:t>для детей 11 лет и  старше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/>
                        <a:t>25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/>
                        <a:t>70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555" name="Picture 3" descr="http://i024.radikal.ru/1305/6f/ad2309e4c2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8502" y="1025657"/>
            <a:ext cx="1833542" cy="137515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357950" y="2714620"/>
            <a:ext cx="2500330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Витаминизация блюд проводится под контролем медицинского работника  (при его отсутствии – иным ответственным лицом)</a:t>
            </a:r>
            <a:endParaRPr lang="ru-RU" sz="1400" b="1" dirty="0"/>
          </a:p>
        </p:txBody>
      </p:sp>
      <p:sp>
        <p:nvSpPr>
          <p:cNvPr id="8" name="Дуга 7"/>
          <p:cNvSpPr/>
          <p:nvPr/>
        </p:nvSpPr>
        <p:spPr>
          <a:xfrm>
            <a:off x="5286380" y="2071678"/>
            <a:ext cx="1500198" cy="1285884"/>
          </a:xfrm>
          <a:prstGeom prst="arc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2857496"/>
            <a:ext cx="62150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Замена витаминизации блюд выдачей поливитаминных препаратов в виде драже, таблеток, пастилок и других форм не допускается.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57158" y="4357695"/>
            <a:ext cx="3429024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 проводимых в учреждении мероприятиях по профилактике витаминной и микроэлементной недостаточности администрация образовательного учреждения должна информировать родителей детей и подростков.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3559" name="Picture 7" descr="http://uralvenecia.ru/images/uqVLiktNTQ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143380"/>
            <a:ext cx="1995468" cy="2400922"/>
          </a:xfrm>
          <a:prstGeom prst="rect">
            <a:avLst/>
          </a:prstGeom>
          <a:noFill/>
        </p:spPr>
      </p:pic>
      <p:sp>
        <p:nvSpPr>
          <p:cNvPr id="23561" name="AutoShape 9" descr="data:image/jpeg;base64,/9j/4AAQSkZJRgABAQAAAQABAAD/2wCEAAkGBxISEhUTEhMWFRUVFxgXEhcVFREXFRYXFxkbFxUXFRMYHCggGBolHRUVITEhJSkrLi4uFx8zODMtNygtLisBCgoKDg0OGxAQGy0lICUvLS0tKy0tLS0tLS0tLS0tLS0tLS0tLS0tLS0tLS0tLS0tLS0tLS0tLS0tLS0tLS0tLf/AABEIAMgAoAMBEQACEQEDEQH/xAAbAAEAAgMBAQAAAAAAAAAAAAAAAgMBBAUGB//EADcQAAECAwMLAwQBBAMBAAAAAAEAAgMEESExQQUSFDJRUmFxcpKxIoGhE5HR8MFCYuHxBiMzFf/EABsBAQACAwEBAAAAAAAAAAAAAAABAgMEBQYH/8QANREAAgIBBAEDAgQEBAcAAAAAAAECAxEEEiExQQUTUSJhMnGBoQZCsdEUM5HBFiM0cuHw8f/aAAwDAQACEQMRAD8A+0S0uzMb6W6owGxAWaOzcb2hANHZuN7QgGjs3G9oQDR2bje0IBo7NxvaEA0dm43tCAaOzcb2hANHZuN7QgGjs3G9oQDR2bje0IBo7NxvaEA0dm43tCAaOzcb2hANHZuN7QgGjs3G9oQDR2bje0IBo7NxvaEA0dm43tCArmZdmY70t1TgNiAsldRvSPCAtQBAEAQBAEAQBAEAQBAEAQBAEAQBAEBVNajuk+EAldRvSPCAtQBAEAQGFAFUyDBcolNR7ePzC56KHzjRjXkuXqPW9JS8OWX8IyKqTK3T+xpXMn/E9ecQg/2/uX9l+SOnO3flY/8AiO3PFXBPsr5Bygdz5Ux/iiDfNb/9/Uex9yQyiLi0rar/AIk083hxkvzS/uVdLLWTjDiBzsXRp9V0tvCn/qUdU14Lg5b6mpfh5KGaqfIMqQEAQFU1qO6T4QCV1G9I8IC1AEAQBARJVJTjBbpPgLk0Ys9g0V44LzOt/iFRbhQsv5NiNHyU/Tc60mq4nsarWxc5zb+3gvujHgubAaAujD0umFf1srvb6IfWhgVLhYq1x0da5xktssZB+UIQFS4UVlqtPjjBK09jfRGHPwnYi1YlbpZvpIs6bV4NpuabluQqonH6TC212RdLtKwT0FVnMifcZWIBbqGm3YsUdPqKOaJvHxn/AGJ3xfDRfLTRJzXCh24Fdr031b3p+1asS8fcx2VYWYm6u8YQgCAqmtR3SfCASuo3pHhAWIAgBUMFUeOGip9htWnrNbXpa983+heMXLo0HOdEvsbs/K8fdrNV6jLnis2NsYF2Y1otsC6FOj0tKy+sFMyl0amUJ/NaPp0JNaHCxU1WvhVBKnhvz9jLRQ5P6jix5l7qVdX3XDtnOx7pvJ0YVQXgrhusI2rHuLtJMw0WVwPwBeVMIOT4DlyYAupZZZwUpfuiWbcGPmhwGy0qYSlFPDME602mykRnXglVjZJc55MrrjnGDblsrvGsKj5W9Xr7YrD6MFmji+mdKE9sVtR/kLI6o3w3V8YNJqVTwzoyznU9Q99q9foLbZ0xdqw/6/c1ppZ4L1vFAgKprUd0nwgErqN6R4QFqAwVAKZiMGCp/wBrT1uthpanZP8ARfJeMdzwaTGF5znLx9ddnqFv+Iu4Xgzt7FwRn5sQhRoq43D+SunqLqtLH24L6iaaXb318nB018StTy/mnsuDOU7pYkzpezGGMEIAzgWnmPZYIrd9PwZJvbhh9n5VduAuSsMoRbwKnBbJs3NPGzgrxlKGcGHuRqsJJs5DyqttpIztJdm1DhUYTtKrhmCU8ywaxNtildGcy0n8cETIaSOrkGVJeXW0F+zkux6JpZXXbv5V39/saWtsSjjyelXuDkhAEBVNajuk+EAldRvSPCAtQEHuosc5KKbl0uyUjm55iOzsMF4a2+fqGp34+lcJG1hQRKcnGwm1PsBeunZdXpoYxl+ERXVK2WEcCcfnExMT8Lgzm5/8xvk6dcXFbPBrB1zh7rC5POV2Z9vG0nBiZuHBUzz8FJRyi0NFanVdfwKyRwmsvhlPGPIjMNakUrT3VZrDyIvjBF5u4FUUuS3RGAbbrArJtvJM8l8eL6PlW3cYMUI/UaFbP3FVaNvybElCL3AAVJ+wV6aJ3WKuC5ZhumoRyz2MrLiG0NGHydq+iaTSw01Srj4/d/JwbJuctzLlslAgCAqmtR3SfCASuo3pHhAWVQGhlGJWjBjfyXmP4h1ctq01fcu/yNiiH8zIxHCGwu2Cqw0QjpKc48E49yWDzExMl5Ln4/C4M3OxuUnydmutRSUSUF4pUXjHAjiFO6OzBScGpFr2NIBp6T8HYonFKKkisZNPDIRW2WX4+2KrZh4ZaD5JMuI41/KlJSjFff8A+lZLnJnPrZgFN+MtInb5I1wFp4LFGGeEW+7K3Q3gaposjonFZaZKlB+SvOJFTh4VEslsJMzm28rfwqvgnJ6XIMhmNz3azrhsH5K9p6L6f7FfuzX1S/Zf+Tkay/fLaukdZd00ggCAICqa1HdJ8IBK6jekeEBmI6gJNwWOdiri5PpckpZZzZVucS/aa+y8PpovWamV0n54Nqb2x2kcuE/ToMSFv+r2ONaiv1L6RfXyecGaAQbztXn84WDqvOeCyJDDaEGqm2Cg+GVhJy/EWQn+k5u20YK8rE6+DHKPPJgt/wALWLZMVIKvBvhfBPDOjk3JWfa6weV3dB6Q9Q99nCNS/VbOF2d6BKsYKNaAvU06SmlYhFHOnbKby2W0WxhGM58/klkQWel20XHmFydd6PTqFmP0y+V/ujap1U4cPlGjIZFcH1iUoLRT+o4ey5eg9CsjduvxhePk2btanDEOzvr1ZzAgCAIAgKprUd0nwgErqN6R4QGvlN/optsXH9bu9vRyx/NwZqY5lyUwnhjCThauD6dL2aXKa66Mk1vlhHEizhfnE1Nt2FOK5tt87stnQjSoYSNV8BpdQE0/cVTMZSM6nJRyzESXLRXZ7iijY2s4CmpPAa4cLljaaX2JaZt/SNL1M65RWTBvWcG5k6QzznG5dr0r053PfLowX37PpR6FraCgXs4xUVhHMbyZViAgCAIAgCAIAgCAqmtR3SfCAS2o3pHhAaOUTV7G8yvMevvdZVX45ZtUcRcijK8SkKm0gBamre3TKMe2ZNMs2Z+Dz4OaTW0XOGK40Xs4kdR/Uk0LhfywKq1jontkw80tNourcdoSDzHGSjjzlGGQ2ustbdUft6pF+MiTkjbk4LnOzL7RTkt2iqeosjUYLZqK3nqoMMNAAwXvqao1QUI+Djyk5PLJrKQEAQBAEAQBAEAQBAVTWo7pPhAJXUb0jwgNKKKxeQC8v6lWrNb/ANqNmDxWaeXXag4rS9Ts2bUuvn4NnRxzuZx3uziba0xN65M5Obz+/wAm9H6UiDTQihu9lEJbJ5ZZrKIGGa2Y7fyqT2t5RZSwZzCLa3EKEl2Q5J8HqMiQhm5+Js+1V6/0GiKg7fL4/Q4+rk923wdNehNQIAgCAIAgCAIAgCAICqa1HdJ8IBLajekeEBon/wBnWYC1eZ1ktuvz9l/Q2l/lIoytQAE8QufrHtefzMumy5cHDhkChAXIi0kjotN8MjWv9KxyTJXALgMPkokTtkSZGBFosUsq4M9RkUf9TV7n0T/pInH1X+azeXXNcIAgCAIAgCAIAgCAICqa1HdJ8IBLajekeEBpRrIvNtnsvN+qLbqoy+UbEOazVy6P+uuwrn+owe1Nmxo39eDzz3A3igph+Vy3JSikjqJYDRQWmgwxvWPlcPsPnoNzbM0W8UaUew8+TYDbDnqsfuYs/B3v+PzILcwG5es9BvTrdXwc3Wwalu+Trr0RpBAEAQBAEAQBAEAQBAVTWo7pPhAJXUb0jwgNTKIoWu2Gi4vq9edk/ubFHOUSjQw9pBuItWrdBXxZEZOEso8vGLGuINT8CxefajFtHYSnJZJzMdlKgVIoAFE3XJbvJFcJ55NSJGr/AG+ywP6uzYjDBkRCMa1VckbUzZk5r6Tg77rb0molp7FNGG2r3YuJ66WmGvFQvd6fURuhuicOcHB4ZctgoEAQBAcHKn/IQx2ayhpeT/C87rfW3XZspSeO2zp6f09zjukbOSstsjWH0u2G48itzQ+rVan6ZfTL4+fyMGo0cquVyjqrrGmEAQBAVTWo7pPhAJXUb0jwgIzMLOaR9ueC1tTT7tTj/oXhLa8mtJxM5tPYrh6Z5i6/KM1i2vJ5mZl8wlpNtfhcO+vEmmdeqeYpoodCAF6wOnEcmVTZWG8f3gsWC7eDI4JggX2KW8Ijrk3pKeMLNAux4Lf0uunp3ldGtbQrE89no4GVGOvNF6nT+q02rl4OVPTTi+jbbGabiF0I2wl0zC4SXghGm2MFXOA91SzU1VrMpItCqc3hI8/lXLpeMyFYDYXH+F53X+ruxOFPXydPT6JQe6zv4OH9Ec+K81uZ0t5HMspT3BVspk7ju5Hy25vpi+poudiOe1d3Q+tTq+i7mPz5X9/6nN1OijLmHDPSwYrXCrTUcF6uq2FsVODyjkyi4vEkTWQqEBVNajuk+EAldRvSPCAmoXYOe5uZEOx1o/lee1dbpv3LpmynvgaWWZKvrHutXXU7mpo2dLdhbWcIQ9tlNq5LjlYOk5fBBthOJ8LCuG8+Sz5MRDZT70vUtYWAueTMNuaCTeqbcLIb3PBRXbjcqrhcmXGTbgv24BWS4yjXmvqKzGoaVNoqLT9lk3yXTLqO7kpeSDU2rE22+TIkmsIxEfUVx+PZMiK5wXQrL8R9ioa5McueipziDUXXIuDKllYDYh2q0eRtNzJ8++G6oPPYeYW1otTbRLdW/wA14ZrX0QmsM9ZIZRbFGx2I/C9jo9fDULniXx/Y4t2nlW/sbq3zXKprUd0nwgErqN6R4QFqA1p2DnCovFoWlraPdrx5RkrltZrQ3h7CPuFx4vdDD7MslsllHCmZcw3XV2cVyr63XI6VdimjVif75lYZrLXwjMiuM6pqBQWAbbMSq34lLKLwTSaIRY2caC7HiteWS0I45IGJnHldxSWZLoultRkmgP7zUx4K4yVNcSByPyVGcGTHZKILqY1RoiAhkEeR+VV8B9mWip/blZdkPhGGtBvPup2pslvHRNsO2n6VMUyHInCbZaFsVV5MU3g6EhBLnCm1dHTV5kjUvnhHqBGAIaV6Wm7L2M5Lj5JTWo7pPhbRQSuo3pHhAWoCLlAObMQyx2c3VN/Arj6vTOEnZHybNclOOH2SjwhFZSyvha8qldXkmEnVLJw5mTeKinGo4XLlzpf4Mfc3674vnJrx4dDTHFalkNrwZ4SyjWcyzneFilHgzJgsoOdAquEsBvLIRftb70UY4LIqrbyCjgv4JOYaWVNLVCyVykYItut/qV7OiV0XtaG27bFaMcmNvJWW2WbaI4fBbPJtwgAbrlsQhhGCTybOjkEkcit2FXJruzg60hLZnq+3BdKmvZyaVtm7gua6riV0NOvqcjHJYWDbjH0O6T4W6jAycrqN6R4UkFqAwUBB7a2KGk1hkp4OXEhugmrbWG/guVfpZVPfDo2VJTWGbkGMHCxY4ThY8NGJpxRyMqSDs4loqDjsrtXM1ejlnKN6jUJRwzlvg3D2/wArSlWuEzcVnGSESHSp2VpXjisMq+S6lkqfDtFNtv8AhU2YZdS4IOZ6nc1WceS6l9KLMytRgdihQZRsj9Opqm1sspccm3BlyW7TgtmqvJgnYkyBbQ0Wf2sMndlZNuHAc+5p2GxZ4VSl4NaVkV5O1LSwYPVaV1KqlFcmhZY5PgjGjW0Cyxg5MjHGSyAxdGuG1FGy+NqO6T4VyjLZXUb0jwrFS1AEBghAVuYowsYLJ4NCLJOaS6FjePwVoXaTndAzK3dxIQJ6tQ8ZpG1a7k/wyDqxzEzFkYbrae4WCekhYWjdOPBzpjIzq+kinytGegafBsw1aXZBuTn1Hp8FYnop7i/+JjgjN5OfU0F+zBRZo5p8ItXqY47K4OT33ZtOeKqtPPrBaWoj8l0HJL8RRZI6GRSWrjg6ctJBt+C3atLs5Zp2XOXRN0lDrXNFVsuqvvBRXTxjJMxWtCsmo9EbXLspfGcbvus0K5TfJOFElDhLejWoFW8mzDYshTJmYHod0nwpKsnK6jekeEILUAQBAYQCiApmJVr9YV8/dY51xl2TGUo9GnEkHgeh9mw/ladmkk/wszK1N8oiIsRtjmE8Ratf2rYeC2IPpkRlC21pGy9Ucpp5aJ9pY7J//RbsUO6XlEe19zBnOCwylN9It7Zls5/aVkhKz4Dq+5F0w83N+6yqu2T6J2RXbBzz+2rLHSTfZGYokyX22rahp4rsq5fBeyGthGNsua1MFWyxrVJUjMj0O6T4UkCV1G9I8IC1AEAQBAEAQBAYUcgwWqMRJyRMMbFG2PwSpMiYSnC+Cd7ImEm1LwTvMfTTCG4BicDKJhinBDZMNUlcmaIRkkgKprUd0nwgErqN6R4QFqAIAgCAIAgCAIAgCAwgFEAogFEAogMoAgCAqmtR3SfCArlphmY31N1RiNiAs0lm+3uCAaSzfb3BANJZvt7ggGks329wQDSWb7e4IBpLN9vcEA0lm+3uCAaSzfb3BANJZvt7ggGks329wQDSWb7e4IBpLN9vcEA0lm+3uCAaSzfb3BANJZvt7ggGks329wQDSWb7e4IBpLN9vcEBXMzDMx3qbqnEb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3" name="Picture 11" descr="http://www.delo-korm.ru/images/vitamin_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143380"/>
            <a:ext cx="2762250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642918"/>
            <a:ext cx="457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Все помещения оздоровительного учреждения подлежат ежедневной влажной уборке с применением моющих средств. </a:t>
            </a:r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8374" y="142852"/>
            <a:ext cx="9075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Требования к санитарному содержанию территории, помещений 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42844" y="1643050"/>
            <a:ext cx="4572032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Уборку спальных помещений следует проводить после дневного сна, обеденного зала - после каждого приема пищи, физкультурного зала - после каждого занятия, остальных помещений - в конце дня.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429001"/>
            <a:ext cx="828680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виды дезинфекционных работ осуществляются в отсутствие детей!!!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4071942"/>
            <a:ext cx="271464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Уборка помещений проводится силами технического персонала (без привлечения детей).</a:t>
            </a:r>
            <a:endParaRPr lang="ru-RU" dirty="0"/>
          </a:p>
        </p:txBody>
      </p:sp>
      <p:pic>
        <p:nvPicPr>
          <p:cNvPr id="24580" name="Picture 4" descr="http://zolushka24.ru/img/image/ubo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571479"/>
            <a:ext cx="3786214" cy="2910723"/>
          </a:xfrm>
          <a:prstGeom prst="rect">
            <a:avLst/>
          </a:prstGeom>
          <a:noFill/>
        </p:spPr>
      </p:pic>
      <p:pic>
        <p:nvPicPr>
          <p:cNvPr id="24583" name="Picture 7" descr="http://mcleaner.ru/img/bg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5100" y="4000500"/>
            <a:ext cx="2628900" cy="2857500"/>
          </a:xfrm>
          <a:prstGeom prst="rect">
            <a:avLst/>
          </a:prstGeom>
          <a:noFill/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42844" y="5357826"/>
            <a:ext cx="6643734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Места общего пользования (туалеты, буфет, столовая и медицинский кабинет) ежедневно убирают с использованием моющих и дезинфицирующих средств и содержат в чистоте.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4286256"/>
            <a:ext cx="428624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Санитарно-техническое оборудование  подлежит ежедневному обеззараживанию.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428604"/>
            <a:ext cx="378619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Уборка обеденных залов должна проводиться после каждого приема пищи. </a:t>
            </a:r>
            <a:endParaRPr lang="ru-RU" dirty="0"/>
          </a:p>
        </p:txBody>
      </p:sp>
      <p:pic>
        <p:nvPicPr>
          <p:cNvPr id="1026" name="Picture 2" descr="http://kayakent1.dagschool.com/_http_schools/1721/Kayakent1/admin/ckfinder/core/connector/php/connector.phpfck_user_files/images/55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42852"/>
            <a:ext cx="2362200" cy="30718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428736"/>
            <a:ext cx="628651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Обеденные столы моют горячей водой с добавлением моющих средств, используя специально выделенную ветошь и промаркированную тару для чистой и использованной ветоши.</a:t>
            </a:r>
            <a:endParaRPr lang="ru-RU" dirty="0"/>
          </a:p>
        </p:txBody>
      </p:sp>
      <p:pic>
        <p:nvPicPr>
          <p:cNvPr id="1028" name="Picture 4" descr="http://ou80.omsk.obr55.ru/files/2014/03/stolovaya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1571604" cy="14471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714620"/>
            <a:ext cx="628654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Ветошь в конце работы замачивают в воде при температуре не ниже 45 °C, с добавлением моющих средств, дезинфицируют или кипятят, ополаскивают, просушивают и хранят в таре для чистой ветоши.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86578" y="3571876"/>
            <a:ext cx="207170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Мытье кухонной посуды должно быть предусмотрено отдельно от столовой посуды.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500702"/>
            <a:ext cx="864399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Для обработки посуды, проведения уборки и санитарной обработки предметов производственного окружения используют разрешенные к применению в установленном порядке моющие, чистящие и дезинфицирующие средства, согласно инструкциям по их применению.</a:t>
            </a:r>
            <a:endParaRPr lang="ru-RU" dirty="0"/>
          </a:p>
        </p:txBody>
      </p:sp>
      <p:pic>
        <p:nvPicPr>
          <p:cNvPr id="1030" name="Picture 6" descr="http://static7.depositphotos.com/1007989/773/i/110/depositphotos_7734160-Kids-at-the-Cante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000504"/>
            <a:ext cx="1335340" cy="1285884"/>
          </a:xfrm>
          <a:prstGeom prst="rect">
            <a:avLst/>
          </a:prstGeom>
          <a:noFill/>
        </p:spPr>
      </p:pic>
      <p:pic>
        <p:nvPicPr>
          <p:cNvPr id="1032" name="Picture 8" descr="http://rustudent.com/wp-content/uploads/2014/03/Vyibor-pomoshhnika-v-myite-posudyi-dlya-sovremennogo-studenta.jpg"/>
          <p:cNvPicPr>
            <a:picLocks noChangeAspect="1" noChangeArrowheads="1"/>
          </p:cNvPicPr>
          <p:nvPr/>
        </p:nvPicPr>
        <p:blipFill>
          <a:blip r:embed="rId5"/>
          <a:srcRect l="21028" t="20776" r="24900" b="10664"/>
          <a:stretch>
            <a:fillRect/>
          </a:stretch>
        </p:blipFill>
        <p:spPr bwMode="auto">
          <a:xfrm>
            <a:off x="2643174" y="4214818"/>
            <a:ext cx="1785950" cy="1091414"/>
          </a:xfrm>
          <a:prstGeom prst="rect">
            <a:avLst/>
          </a:prstGeom>
          <a:noFill/>
        </p:spPr>
      </p:pic>
      <p:pic>
        <p:nvPicPr>
          <p:cNvPr id="1034" name="Picture 10" descr="http://www.nozi-posuda.ru/files/blog/imgs/9/glov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4071942"/>
            <a:ext cx="1736392" cy="125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290"/>
            <a:ext cx="7215238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Порядок мытья столовой посуды ручным способом в </a:t>
            </a:r>
            <a:r>
              <a:rPr lang="ru-RU" sz="2000" dirty="0" err="1" smtClean="0"/>
              <a:t>трехсекционных</a:t>
            </a:r>
            <a:r>
              <a:rPr lang="ru-RU" sz="2000" dirty="0" smtClean="0"/>
              <a:t> ваннах:</a:t>
            </a:r>
            <a:endParaRPr lang="ru-RU" sz="20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357158" y="1071546"/>
          <a:ext cx="850112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564" y="2132856"/>
            <a:ext cx="7920880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яиц проводится при условии полного их погружения в раствор в следующем порядке: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 - обработка в 1 - 2% теплом растворе кальцинированной соды;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II - обработка в 0,5% растворе хлорамина или других разрешенных в установленном порядке дезинфицирующих средств;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III - ополаскивание проточной водой в течение не менее 5 минут с последующим выкладыванием в чистую промаркированную посуду.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476672"/>
            <a:ext cx="792088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Обработку яиц проводят в отдельном помещении либо в специально отведенном месте мясо-рыбного цеха.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целей используются промаркированные ванны и (или) емкости; возможно использование перфорированных емкостей.</a:t>
            </a:r>
          </a:p>
        </p:txBody>
      </p:sp>
    </p:spTree>
    <p:extLst>
      <p:ext uri="{BB962C8B-B14F-4D97-AF65-F5344CB8AC3E}">
        <p14:creationId xmlns:p14="http://schemas.microsoft.com/office/powerpoint/2010/main" val="1373910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116632"/>
            <a:ext cx="7776864" cy="64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6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ПЕРЕЧЕНЬ</a:t>
            </a:r>
            <a:endParaRPr lang="ru-RU" sz="16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16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ПРОДУКТОВ И БЛЮД, КОТОРЫЕ НЕ ДОПУСКАЮТСЯ ДЛЯ РЕАЛИЗАЦИИ</a:t>
            </a:r>
            <a:endParaRPr lang="ru-RU" sz="16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836712"/>
            <a:ext cx="8424936" cy="57908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1. Пищевые продукты с истекшими сроками годности и признаками недоброкачественности.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2. Остатки пищи от предыдущего приема и пища, приготовленная накануне.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3. Плодоовощная продукция с признаками порчи.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4. Мясо, субпродукты всех видов сельскохозяйственных животных, рыба, сельскохозяйственная птица, не прошедшие ветеринарный контроль.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5. Субпродукты, кроме печени, языка, сердца.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6. Непотрошеная птица.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7. Мясо диких животных.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8. Яйца и мясо водоплавающих птиц.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9. Яйца с загрязненной скорлупой, с насечкой, "тек", "бой", а также яйца из хозяйств, неблагополучных по сальмонеллезам.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10. Консервы с нарушением герметичности банок, </a:t>
            </a:r>
            <a:r>
              <a:rPr lang="ru-RU" sz="1400" b="1" dirty="0" err="1">
                <a:latin typeface="Times New Roman"/>
                <a:ea typeface="Calibri"/>
                <a:cs typeface="Times New Roman"/>
              </a:rPr>
              <a:t>бомбажные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, "</a:t>
            </a:r>
            <a:r>
              <a:rPr lang="ru-RU" sz="1400" b="1" dirty="0" err="1">
                <a:latin typeface="Times New Roman"/>
                <a:ea typeface="Calibri"/>
                <a:cs typeface="Times New Roman"/>
              </a:rPr>
              <a:t>хлопуши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", банки с ржавчиной, деформированные, без этикеток.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11. Крупа, мука, сухофрукты и другие продукты, загрязненные различными примесями или зараженные амбарными вредителями.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12. Любые пищевые продукты домашнего (непромышленного) изготовления.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13. Кремовые кондитерские изделия (пирожные и торты).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14. Зельцы, изделия из мясной </a:t>
            </a:r>
            <a:r>
              <a:rPr lang="ru-RU" sz="1400" b="1" dirty="0" err="1">
                <a:latin typeface="Times New Roman"/>
                <a:ea typeface="Calibri"/>
                <a:cs typeface="Times New Roman"/>
              </a:rPr>
              <a:t>обрези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, диафрагмы; рулеты из мякоти голов, кровяные и ливерные колбасы.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15. Творог из </a:t>
            </a:r>
            <a:r>
              <a:rPr lang="ru-RU" sz="1400" b="1" dirty="0" err="1">
                <a:latin typeface="Times New Roman"/>
                <a:ea typeface="Calibri"/>
                <a:cs typeface="Times New Roman"/>
              </a:rPr>
              <a:t>непастеризованного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 молока, фляжный творог, фляжная сметана без термической обработки.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16. Простокваша-"</a:t>
            </a:r>
            <a:r>
              <a:rPr lang="ru-RU" sz="1400" b="1" dirty="0" err="1">
                <a:latin typeface="Times New Roman"/>
                <a:ea typeface="Calibri"/>
                <a:cs typeface="Times New Roman"/>
              </a:rPr>
              <a:t>самоквас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".</a:t>
            </a:r>
            <a:endParaRPr lang="en-US" sz="1400" b="1" dirty="0" smtClean="0">
              <a:latin typeface="Times New Roman"/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17. Грибы и продукты, из них приготовленные (кулинарные изделия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).</a:t>
            </a:r>
            <a:endParaRPr lang="ru-RU" sz="1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264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992888" cy="62706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18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. Квас.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19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. Молоко и молочные продукты из хозяйств, неблагополучных по заболеваемости сельскохозяйственных животных, а также не прошедшие первичную обработку и пастеризацию.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20. Сырокопченые мясные гастрономические изделия и колбасы.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21. Жареные во фритюре пищевые продукты и изделия.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22. Уксус, горчица, хрен, перец острый (красный, черный) и другие острые (жгучие) приправы.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23. Кофе натуральный; тонизирующие, в том числе энергетические напитки, алкоголь.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24. Кулинарные жиры, свиное или баранье сало.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25. Ядро абрикосовой косточки, арахис.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26. Газированные напитки.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27. Молочные продукты и мороженое на основе растительных жиров.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28. Маринованные овощи и фрукты, в том числе в виде салатов.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29. Кумыс и другие кисломолочные продукты с содержанием этанола (более 0,5%).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30. Заливные блюда (мясные и рыбные), студни, форшмак из сельди.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31. Холодные напитки и морсы (без термической обработки) из плодово-ягодного сырья.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32. Окрошки и холодные супы.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33. Макароны по-флотски (с мясным фаршем), макароны с рубленым яйцом.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34. Яичница-глазунья.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35. Паштеты.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36. Блинчики с мясом и с творогом.</a:t>
            </a:r>
            <a:endParaRPr lang="ru-RU" sz="14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37. Первые и вторые блюда с применением (на основе) сухих пищевых концентратов быстрого приготовления.</a:t>
            </a:r>
            <a:endParaRPr lang="ru-RU" sz="1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32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72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3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2852"/>
            <a:ext cx="821537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Требования к соблюдению правил личной гигиены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14356"/>
            <a:ext cx="385763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В столовой должны быть созданы условия для соблюдения персоналом правил личной гигиены.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714356"/>
            <a:ext cx="442915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Персонал должен быть обеспечен специальной санитарной одеждой в количестве не менее трех комплектов на одного работника.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714488"/>
            <a:ext cx="385765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В гардеробных личные вещи и обувь персонала должны храниться раздельно от санитарной одежды (в разных шкафах)</a:t>
            </a:r>
            <a:endParaRPr lang="ru-RU" dirty="0"/>
          </a:p>
        </p:txBody>
      </p:sp>
      <p:pic>
        <p:nvPicPr>
          <p:cNvPr id="30722" name="Picture 2" descr="http://www.ru.all.biz/img/ru/catalog/395073.jpeg"/>
          <p:cNvPicPr>
            <a:picLocks noChangeAspect="1" noChangeArrowheads="1"/>
          </p:cNvPicPr>
          <p:nvPr/>
        </p:nvPicPr>
        <p:blipFill>
          <a:blip r:embed="rId2"/>
          <a:srcRect t="4878" b="5691"/>
          <a:stretch>
            <a:fillRect/>
          </a:stretch>
        </p:blipFill>
        <p:spPr bwMode="auto">
          <a:xfrm>
            <a:off x="5387881" y="2081913"/>
            <a:ext cx="3571900" cy="479157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3000372"/>
            <a:ext cx="3857652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Работники столовой  должны тщательно мыть руки с мылом перед началом работы, после посещения туалета, а также перед каждой сменой вида деятельности.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643446"/>
            <a:ext cx="5072098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При появлении признаков простудного заболевания или желудочно-кишечного расстройства, а также нагноений, порезов, ожогов работник обязан сообщить об этом администрации и обратиться за медицинской помощью, а также обо всех случаях заболевания кишечными инфекциями в своей семье.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УЗТО\Desktop\медицинский персонал\Браслеты-на-рук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861" y="2900214"/>
            <a:ext cx="1750032" cy="17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4098" y="260648"/>
            <a:ext cx="821537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Работники столовой обязаны: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25607"/>
            <a:ext cx="4320480" cy="59323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500" b="1" dirty="0" smtClean="0">
                <a:latin typeface="Times New Roman"/>
                <a:ea typeface="Calibri"/>
                <a:cs typeface="Times New Roman"/>
              </a:rPr>
              <a:t>а</a:t>
            </a:r>
            <a:r>
              <a:rPr lang="ru-RU" sz="1500" b="1" dirty="0">
                <a:latin typeface="Times New Roman"/>
                <a:ea typeface="Calibri"/>
                <a:cs typeface="Times New Roman"/>
              </a:rPr>
              <a:t>) приходить на работу в чистой одежде и обуви;</a:t>
            </a:r>
            <a:endParaRPr lang="ru-RU" sz="15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latin typeface="Times New Roman"/>
                <a:ea typeface="Calibri"/>
                <a:cs typeface="Times New Roman"/>
              </a:rPr>
              <a:t>б) оставлять верхнюю одежду, головной убор, личные вещи в бытовой комнате;</a:t>
            </a:r>
            <a:endParaRPr lang="ru-RU" sz="15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latin typeface="Times New Roman"/>
                <a:ea typeface="Calibri"/>
                <a:cs typeface="Times New Roman"/>
              </a:rPr>
              <a:t>в) тщательно мыть руки с мылом перед началом работы, после посещения туалета, а также перед каждой сменой вида деятельности;</a:t>
            </a:r>
            <a:endParaRPr lang="ru-RU" sz="15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latin typeface="Times New Roman"/>
                <a:ea typeface="Calibri"/>
                <a:cs typeface="Times New Roman"/>
              </a:rPr>
              <a:t>г) коротко стричь ногти;</a:t>
            </a:r>
            <a:endParaRPr lang="ru-RU" sz="15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latin typeface="Times New Roman"/>
                <a:ea typeface="Calibri"/>
                <a:cs typeface="Times New Roman"/>
              </a:rPr>
              <a:t>д) при изготовлении блюд, кулинарных и кондитерских изделий снимать ювелирные украшения, часы и другие бьющиеся предметы, коротко стричь ногти и не покрывать их лаком, не застегивать спецодежду булавками;</a:t>
            </a:r>
            <a:endParaRPr lang="ru-RU" sz="15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latin typeface="Times New Roman"/>
                <a:ea typeface="Calibri"/>
                <a:cs typeface="Times New Roman"/>
              </a:rPr>
              <a:t>ж) работать в специальной чистой санитарной одежде, менять ее по мере загрязнения; волосы убирать под колпак или косынку;</a:t>
            </a:r>
            <a:endParaRPr lang="ru-RU" sz="15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latin typeface="Times New Roman"/>
                <a:ea typeface="Calibri"/>
                <a:cs typeface="Times New Roman"/>
              </a:rPr>
              <a:t>з) не выходить на улицу и не посещать туалет в специальной санитарной одежде;</a:t>
            </a:r>
            <a:endParaRPr lang="ru-RU" sz="1500" b="1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latin typeface="Times New Roman"/>
                <a:ea typeface="Calibri"/>
                <a:cs typeface="Times New Roman"/>
              </a:rPr>
              <a:t>и) не принимать пищу и не курить на рабочем месте.</a:t>
            </a:r>
            <a:endParaRPr lang="ru-RU" sz="1500" b="1" dirty="0">
              <a:ea typeface="Calibri"/>
              <a:cs typeface="Times New Roman"/>
            </a:endParaRPr>
          </a:p>
        </p:txBody>
      </p:sp>
      <p:pic>
        <p:nvPicPr>
          <p:cNvPr id="4" name="Picture 4" descr="C:\Users\УЗТО\Desktop\медицинский персонал\125654_manikyur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657" y="1124744"/>
            <a:ext cx="1951037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УЗТО\Desktop\медицинский персонал\b50835d6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662" y="1361616"/>
            <a:ext cx="1926805" cy="120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нак запрета 5"/>
          <p:cNvSpPr/>
          <p:nvPr/>
        </p:nvSpPr>
        <p:spPr>
          <a:xfrm>
            <a:off x="7061701" y="1099313"/>
            <a:ext cx="1728192" cy="1728192"/>
          </a:xfrm>
          <a:prstGeom prst="noSmoking">
            <a:avLst>
              <a:gd name="adj" fmla="val 854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6" descr="C:\Users\УЗТО\Desktop\медицинский персонал\1-kolca-na-palca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670" y="3061130"/>
            <a:ext cx="191854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нак запрета 8"/>
          <p:cNvSpPr/>
          <p:nvPr/>
        </p:nvSpPr>
        <p:spPr>
          <a:xfrm>
            <a:off x="7071276" y="2900214"/>
            <a:ext cx="1728192" cy="1728192"/>
          </a:xfrm>
          <a:prstGeom prst="noSmoking">
            <a:avLst>
              <a:gd name="adj" fmla="val 854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нак запрета 9"/>
          <p:cNvSpPr/>
          <p:nvPr/>
        </p:nvSpPr>
        <p:spPr>
          <a:xfrm>
            <a:off x="4948875" y="2900214"/>
            <a:ext cx="1728192" cy="1728192"/>
          </a:xfrm>
          <a:prstGeom prst="noSmoking">
            <a:avLst>
              <a:gd name="adj" fmla="val 854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8" descr="C:\Users\УЗТО\Desktop\медицинский персонал\galochka-check_128x12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27" y="162880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04048" y="4941168"/>
            <a:ext cx="3785845" cy="13665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42900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 гардеробных личные вещи и обувь персонала должны храниться раздельно от санитарной одежды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342900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(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 разных шкафах).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85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flash-animated.com/sites/default/files/My_Little_Pony/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02" y="357166"/>
            <a:ext cx="8643998" cy="221457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2643182"/>
            <a:ext cx="785818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нарушение санитарного законодательства руководитель и ответственные лица, в соответствии с должностными инструкциями (регламентами), несут ответственность в порядке, установленном действующим законодательством Российской Федерации.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4248472" cy="497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55892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4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42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42617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Учредитель оздоровительного учреждения является ответственным лицом за организацию и полноту выполнения настоящих санитарных правил, в том числе обеспечивает: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755576" y="1600200"/>
            <a:ext cx="7931224" cy="4853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наличие в учреждении настоящих санитарных правил и доведение их содержания до работников учреждения;</a:t>
            </a:r>
          </a:p>
          <a:p>
            <a:pPr marL="36576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выполнение требований санитарных правил всеми  работниками учреждения;</a:t>
            </a:r>
          </a:p>
          <a:p>
            <a:pPr marL="36576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необходимые условия для соблюдения санитарных правил;</a:t>
            </a:r>
          </a:p>
          <a:p>
            <a:pPr marL="36576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прием на работу лиц, имеющих допуск по состоянию здоровья, прошедших профессиональную гигиеническую подготовку и аттестацию;</a:t>
            </a:r>
          </a:p>
          <a:p>
            <a:pPr marL="36576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наличие медицинских книжек на каждого работника и  своевременное прохождение ими периодических медицинских обследований;</a:t>
            </a:r>
          </a:p>
          <a:p>
            <a:pPr marL="36576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организацию мероприятий по дезинфекции, дезинсекции и дератизации;</a:t>
            </a:r>
          </a:p>
          <a:p>
            <a:pPr marL="36576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наличие аптечек для оказания первой медицинской помощи и их своевременное пополнение.</a:t>
            </a:r>
          </a:p>
          <a:p>
            <a:pPr marL="36576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Медицинский персонал общеобразовательного учреждения осуществляет повседневный контроль за соблюдением требований санитарных правил. </a:t>
            </a:r>
            <a:endParaRPr lang="ru-RU" sz="18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8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16632"/>
            <a:ext cx="8229600" cy="25202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smtClean="0">
                <a:solidFill>
                  <a:srgbClr val="4F271C">
                    <a:satMod val="130000"/>
                  </a:srgbClr>
                </a:solidFill>
                <a:latin typeface="Corbel"/>
              </a:rPr>
              <a:t>За санитарные правонарушения предусмотрена дисциплинарная, административная или уголовная ответственность </a:t>
            </a:r>
            <a:br>
              <a:rPr lang="ru-RU" sz="2200" b="1" smtClean="0">
                <a:solidFill>
                  <a:srgbClr val="4F271C">
                    <a:satMod val="130000"/>
                  </a:srgbClr>
                </a:solidFill>
                <a:latin typeface="Corbel"/>
              </a:rPr>
            </a:br>
            <a:r>
              <a:rPr lang="ru-RU" sz="2200" b="1" smtClean="0">
                <a:solidFill>
                  <a:srgbClr val="4F271C">
                    <a:satMod val="130000"/>
                  </a:srgbClr>
                </a:solidFill>
                <a:latin typeface="Corbel"/>
              </a:rPr>
              <a:t>(ст. 55 Федерального закона № 52-ФЗ «О санитарно-эпидемиологическом благополучии населения»). </a:t>
            </a:r>
            <a:r>
              <a:rPr lang="ru-RU" sz="2200" smtClean="0">
                <a:solidFill>
                  <a:srgbClr val="4F271C">
                    <a:satMod val="130000"/>
                  </a:srgbClr>
                </a:solidFill>
                <a:latin typeface="Corbel"/>
              </a:rPr>
              <a:t/>
            </a:r>
            <a:br>
              <a:rPr lang="ru-RU" sz="2200" smtClean="0">
                <a:solidFill>
                  <a:srgbClr val="4F271C">
                    <a:satMod val="130000"/>
                  </a:srgbClr>
                </a:solidFill>
                <a:latin typeface="Corbel"/>
              </a:rPr>
            </a:b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67544" y="2060848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5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Дисциплинарная ответственность </a:t>
            </a:r>
            <a:r>
              <a:rPr lang="ru-RU" sz="25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применяется руководителями предприятий и организаций (Трудовой Кодекс Российской Федерации).</a:t>
            </a:r>
          </a:p>
          <a:p>
            <a:pPr marL="36576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5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Административная ответственность </a:t>
            </a:r>
            <a:r>
              <a:rPr lang="ru-RU" sz="25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нарушения законодательства в области обеспечения санитарно-эпидемиологического благополучия населения налагается органами и учреждениями Роспотребнадзора.</a:t>
            </a:r>
          </a:p>
          <a:p>
            <a:pPr marL="36576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5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Уголовная ответственность </a:t>
            </a:r>
            <a:r>
              <a:rPr lang="ru-RU" sz="25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наступает в случаях возникновения массовых инфекционных заболеваний или смерти человека (ст. 236 Уголовного кодекса Российской Федерации).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9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50566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02590" algn="l"/>
              </a:tabLs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СанПиН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2.4.4.2599-10</a:t>
            </a:r>
          </a:p>
          <a:p>
            <a:pPr algn="ctr">
              <a:tabLst>
                <a:tab pos="402590" algn="l"/>
              </a:tabLs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«Гигиенические требования к устройству, содержанию и организации режима в оздоровительных учреждениях с дневным пребыванием детей в период каникул»</a:t>
            </a:r>
            <a:endParaRPr lang="ru-RU" sz="2400" b="1" dirty="0">
              <a:ea typeface="Calibri"/>
              <a:cs typeface="Times New Roman"/>
            </a:endParaRPr>
          </a:p>
        </p:txBody>
      </p:sp>
      <p:pic>
        <p:nvPicPr>
          <p:cNvPr id="4" name="Picture 4" descr="C:\Users\УЗТО\Desktop\лагерь\children-clip-art-scho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027" y="4214367"/>
            <a:ext cx="3978270" cy="264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3" y="776091"/>
            <a:ext cx="17795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5982"/>
            <a:ext cx="17795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8589"/>
            <a:ext cx="22733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441189"/>
            <a:ext cx="1584175" cy="118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83" y="3895978"/>
            <a:ext cx="4137994" cy="296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6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44824"/>
            <a:ext cx="7776864" cy="2959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3429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Учредителю оздоровительного учреждения с дневным пребыванием детей необходимо в срок не менее чем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за 2 месяца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до начала оздоровительного сезона поставить в известность </a:t>
            </a:r>
            <a:r>
              <a:rPr lang="ru-RU" b="1" dirty="0" err="1" smtClean="0">
                <a:latin typeface="Times New Roman"/>
                <a:ea typeface="Calibri"/>
                <a:cs typeface="Times New Roman"/>
              </a:rPr>
              <a:t>Роспотребнадзор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о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планируемых сроках открытия оздоровительного учреждения, </a:t>
            </a: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о режиме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работы, </a:t>
            </a: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о количестве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оздоровительных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смен,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о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количестве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оздоравливаемых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детей.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Не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позднее чем за 30 дней до начала работы оздоровительного учреждения предоставить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документы</a:t>
            </a:r>
            <a:endParaRPr lang="ru-RU" sz="16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4" y="476672"/>
            <a:ext cx="17795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9866"/>
            <a:ext cx="17795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988" y="44624"/>
            <a:ext cx="1944216" cy="185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Users\УЗТО\Desktop\лагерь\children-clip-art-scho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80" y="4819085"/>
            <a:ext cx="3095349" cy="205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УЗТО\Desktop\лагерь\children-clip-art-schoo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57" y="4837087"/>
            <a:ext cx="3041170" cy="20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13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3731</Words>
  <Application>Microsoft Office PowerPoint</Application>
  <PresentationFormat>Экран (4:3)</PresentationFormat>
  <Paragraphs>322</Paragraphs>
  <Slides>43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2" baseType="lpstr">
      <vt:lpstr>Arial</vt:lpstr>
      <vt:lpstr>Arial Unicode MS</vt:lpstr>
      <vt:lpstr>Calibri</vt:lpstr>
      <vt:lpstr>Corbel</vt:lpstr>
      <vt:lpstr>Courier New</vt:lpstr>
      <vt:lpstr>Monotype Corsiva</vt:lpstr>
      <vt:lpstr>Times New Roman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Требования к зданию, помещениям и оборудованию </vt:lpstr>
      <vt:lpstr>Презентация PowerPoint</vt:lpstr>
      <vt:lpstr>Медицинского обслуживания в оздоровительном учреждении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Гигиенические требования к устройству, содержанию и организации режима в оздоровительных учреждениях с дневным пребыванием детей в период каникул</dc:title>
  <dc:creator>1</dc:creator>
  <cp:lastModifiedBy>Пользователь</cp:lastModifiedBy>
  <cp:revision>118</cp:revision>
  <dcterms:created xsi:type="dcterms:W3CDTF">2016-01-18T06:50:57Z</dcterms:created>
  <dcterms:modified xsi:type="dcterms:W3CDTF">2018-06-16T17:57:20Z</dcterms:modified>
</cp:coreProperties>
</file>