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4" r:id="rId4"/>
    <p:sldId id="258" r:id="rId5"/>
    <p:sldId id="266" r:id="rId6"/>
    <p:sldId id="273" r:id="rId7"/>
    <p:sldId id="272" r:id="rId8"/>
    <p:sldId id="275" r:id="rId9"/>
    <p:sldId id="274" r:id="rId10"/>
    <p:sldId id="279" r:id="rId11"/>
    <p:sldId id="280" r:id="rId12"/>
    <p:sldId id="278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5E5B-BDF6-46CD-9F66-1F7A53DCAC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316-5E8D-43F8-8735-3CCA7C77E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5E5B-BDF6-46CD-9F66-1F7A53DCAC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316-5E8D-43F8-8735-3CCA7C77E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5E5B-BDF6-46CD-9F66-1F7A53DCAC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316-5E8D-43F8-8735-3CCA7C77E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5E5B-BDF6-46CD-9F66-1F7A53DCAC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316-5E8D-43F8-8735-3CCA7C77E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5E5B-BDF6-46CD-9F66-1F7A53DCAC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316-5E8D-43F8-8735-3CCA7C77E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5E5B-BDF6-46CD-9F66-1F7A53DCAC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316-5E8D-43F8-8735-3CCA7C77E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5E5B-BDF6-46CD-9F66-1F7A53DCAC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316-5E8D-43F8-8735-3CCA7C77E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5E5B-BDF6-46CD-9F66-1F7A53DCAC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316-5E8D-43F8-8735-3CCA7C77E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5E5B-BDF6-46CD-9F66-1F7A53DCAC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316-5E8D-43F8-8735-3CCA7C77E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5E5B-BDF6-46CD-9F66-1F7A53DCAC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316-5E8D-43F8-8735-3CCA7C77E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5E5B-BDF6-46CD-9F66-1F7A53DCAC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B316-5E8D-43F8-8735-3CCA7C77E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25E5B-BDF6-46CD-9F66-1F7A53DCAC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3B316-5E8D-43F8-8735-3CCA7C77E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20405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979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31828"/>
            <a:ext cx="8715436" cy="3225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Методическая мастерская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56992"/>
            <a:ext cx="5544616" cy="307240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400" b="1" dirty="0" err="1" smtClean="0">
                <a:solidFill>
                  <a:srgbClr val="7030A0"/>
                </a:solidFill>
                <a:latin typeface="Comic Sans MS" pitchFamily="66" charset="0"/>
              </a:rPr>
              <a:t>Кунчун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 Елена Кызыл - </a:t>
            </a:r>
            <a:r>
              <a:rPr lang="ru-RU" sz="2400" b="1" dirty="0" err="1" smtClean="0">
                <a:solidFill>
                  <a:srgbClr val="7030A0"/>
                </a:solidFill>
                <a:latin typeface="Comic Sans MS" pitchFamily="66" charset="0"/>
              </a:rPr>
              <a:t>ооловна</a:t>
            </a:r>
            <a:endParaRPr lang="ru-RU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Учитель начальных классов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МБОУ СОШ с. Сосновка</a:t>
            </a:r>
          </a:p>
          <a:p>
            <a:pPr algn="ctr">
              <a:buNone/>
            </a:pPr>
            <a:r>
              <a:rPr lang="ru-RU" sz="2400" b="1" dirty="0" err="1" smtClean="0">
                <a:solidFill>
                  <a:srgbClr val="7030A0"/>
                </a:solidFill>
                <a:latin typeface="Comic Sans MS" pitchFamily="66" charset="0"/>
              </a:rPr>
              <a:t>Тандинского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Comic Sans MS" pitchFamily="66" charset="0"/>
              </a:rPr>
              <a:t>кожууна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Республики Тыва                              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Изображение 22" descr="IMG_20210125_132716"/>
          <p:cNvPicPr/>
          <p:nvPr/>
        </p:nvPicPr>
        <p:blipFill>
          <a:blip r:embed="rId3" cstate="print"/>
          <a:srcRect l="76221" t="18975" r="12088" b="58219"/>
          <a:stretch>
            <a:fillRect/>
          </a:stretch>
        </p:blipFill>
        <p:spPr>
          <a:xfrm>
            <a:off x="6012160" y="3284984"/>
            <a:ext cx="2880320" cy="30963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329510" cy="9890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Наши праздники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Изображение 3" descr="IMG_20210306_114938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84784"/>
            <a:ext cx="3672409" cy="2520279"/>
          </a:xfrm>
          <a:prstGeom prst="rect">
            <a:avLst/>
          </a:prstGeom>
        </p:spPr>
      </p:pic>
      <p:pic>
        <p:nvPicPr>
          <p:cNvPr id="9" name="Изображение 22" descr="IMG_20210125_1327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024" y="1454785"/>
            <a:ext cx="4104456" cy="2550279"/>
          </a:xfrm>
          <a:prstGeom prst="rect">
            <a:avLst/>
          </a:prstGeom>
        </p:spPr>
      </p:pic>
      <p:pic>
        <p:nvPicPr>
          <p:cNvPr id="12" name="Изображение 28" descr="IMG_20210209_1304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0032" y="4077072"/>
            <a:ext cx="3960440" cy="2520280"/>
          </a:xfrm>
          <a:prstGeom prst="rect">
            <a:avLst/>
          </a:prstGeom>
        </p:spPr>
      </p:pic>
      <p:pic>
        <p:nvPicPr>
          <p:cNvPr id="13" name="Изображение 30" descr="IMG-0b54991fadc7637f7f7d0c7e613e152c-V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1600" y="4077072"/>
            <a:ext cx="3672408" cy="2520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329510" cy="98903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Спортивно-оздоровительная  деятельность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340769"/>
            <a:ext cx="7186634" cy="223224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Беседа «Безопасное поведение на территории  школы. Соблюдение ПДД.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Весёлые перемены»                                                          (игры на сплочение коллектива).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Классный час «Жить по режиму - не пустяк!»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Подвижные игры на свежем воздухе.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Изображение 31" descr="IMG-3c87acd9a7d61c3a289da41292811b81-V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616" y="3429000"/>
            <a:ext cx="3672408" cy="2592288"/>
          </a:xfrm>
          <a:prstGeom prst="rect">
            <a:avLst/>
          </a:prstGeom>
        </p:spPr>
      </p:pic>
      <p:pic>
        <p:nvPicPr>
          <p:cNvPr id="6" name="Изображение 29" descr="IMG_20210211_12405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6056" y="3429000"/>
            <a:ext cx="3608601" cy="25922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Художественно-эстетическое направление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124744"/>
            <a:ext cx="7400948" cy="208823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Экскурсия на пришкольный участок. Сбор природного материала для уроков технологии.</a:t>
            </a:r>
          </a:p>
          <a:p>
            <a:pPr>
              <a:lnSpc>
                <a:spcPct val="16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Конкурс поделок из природного материала.</a:t>
            </a:r>
          </a:p>
          <a:p>
            <a:pPr>
              <a:lnSpc>
                <a:spcPct val="16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Конкурс рисунков «Мой подарок маме»</a:t>
            </a:r>
          </a:p>
          <a:p>
            <a:pPr>
              <a:lnSpc>
                <a:spcPct val="16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Операция «Я маме дорогой дам подарок трудовой».</a:t>
            </a:r>
          </a:p>
          <a:p>
            <a:pPr>
              <a:lnSpc>
                <a:spcPct val="16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Конкурс на самую красивую снежинку.</a:t>
            </a:r>
          </a:p>
          <a:p>
            <a:pPr>
              <a:lnSpc>
                <a:spcPct val="16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Посещение краеведческого музея.</a:t>
            </a:r>
          </a:p>
          <a:p>
            <a:endParaRPr lang="ru-RU" sz="2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endParaRPr lang="ru-RU" dirty="0"/>
          </a:p>
        </p:txBody>
      </p:sp>
      <p:pic>
        <p:nvPicPr>
          <p:cNvPr id="5" name="Изображение 34" descr="IMG-5961ec9e0cc68082e013f24a4276a03b-V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3356992"/>
            <a:ext cx="3672408" cy="3024336"/>
          </a:xfrm>
          <a:prstGeom prst="rect">
            <a:avLst/>
          </a:prstGeom>
        </p:spPr>
      </p:pic>
      <p:pic>
        <p:nvPicPr>
          <p:cNvPr id="6" name="Изображение 32" descr="IMG-3eb9b0dca05fa056f0eb60599af84dbd-V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4008" y="2924944"/>
            <a:ext cx="3960440" cy="35283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пасибо за внимание!!!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124744"/>
            <a:ext cx="7329510" cy="123268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Для воспитания детей нужен не великий ум, а большое сердце, способность к общению, к признанию равенства души.</a:t>
            </a:r>
            <a:br>
              <a:rPr lang="ru-RU" sz="3100" b="1" dirty="0" smtClean="0"/>
            </a:br>
            <a:r>
              <a:rPr lang="ru-RU" sz="3100" b="1" dirty="0" smtClean="0">
                <a:solidFill>
                  <a:srgbClr val="0070C0"/>
                </a:solidFill>
                <a:latin typeface="Comic Sans MS" pitchFamily="66" charset="0"/>
              </a:rPr>
              <a:t>                       С. Соловейчик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3429000"/>
            <a:ext cx="7115196" cy="2697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 </a:t>
            </a:r>
            <a:r>
              <a:rPr lang="ru-RU" b="1" dirty="0" smtClean="0"/>
              <a:t>       </a:t>
            </a:r>
          </a:p>
          <a:p>
            <a:pPr>
              <a:buNone/>
            </a:pPr>
            <a:r>
              <a:rPr lang="ru-RU" b="1" dirty="0" smtClean="0"/>
              <a:t>       </a:t>
            </a: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Изображение 11" descr="IMG-e93734b000b855d5cf6ccd8175959fca-V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80" y="2492896"/>
            <a:ext cx="6192688" cy="39604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2951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Моё педагогическое кредо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1"/>
            <a:ext cx="7715200" cy="93610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/>
              <a:t> </a:t>
            </a:r>
            <a:r>
              <a:rPr lang="ru-RU" sz="4400" b="1" dirty="0" smtClean="0"/>
              <a:t>        </a:t>
            </a:r>
            <a:r>
              <a:rPr lang="ru-RU" sz="8000" b="1" dirty="0" smtClean="0">
                <a:solidFill>
                  <a:srgbClr val="0070C0"/>
                </a:solidFill>
                <a:latin typeface="Comic Sans MS" pitchFamily="66" charset="0"/>
              </a:rPr>
              <a:t>«</a:t>
            </a:r>
            <a:r>
              <a:rPr lang="ru-RU" sz="9600" b="1" dirty="0" smtClean="0">
                <a:solidFill>
                  <a:srgbClr val="0070C0"/>
                </a:solidFill>
                <a:latin typeface="Comic Sans MS" pitchFamily="66" charset="0"/>
              </a:rPr>
              <a:t>Жить нужно так, чтобы твоё присутствие было необходимо, а отсутствие – заметно»</a:t>
            </a:r>
            <a:endParaRPr lang="ru-RU" sz="51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None/>
            </a:pP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Изображение 19" descr="IMG_20201216_1126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7784" y="1988840"/>
            <a:ext cx="4032448" cy="21602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4149080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Будущее гораздо ближе к нам, чем принято думать. Оно совсем рядом: смеётся, задаёт вопросы, заставляет страдать, радоваться, искать ответы. </a:t>
            </a:r>
          </a:p>
          <a:p>
            <a:pPr algn="ctr"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Это будущее- наши дети! </a:t>
            </a:r>
          </a:p>
          <a:p>
            <a:pPr algn="ctr"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Сегодня - дети, завтра – народ!</a:t>
            </a:r>
            <a:endParaRPr lang="ru-RU" alt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7329510" cy="17859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Цель и задачи работы по моделированию и построению воспитательной системы класса.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844824"/>
            <a:ext cx="7115196" cy="428133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/>
              <a:t> </a:t>
            </a:r>
            <a:r>
              <a:rPr lang="ru-RU" sz="7200" b="1" dirty="0" smtClean="0">
                <a:solidFill>
                  <a:srgbClr val="0070C0"/>
                </a:solidFill>
              </a:rPr>
              <a:t>         </a:t>
            </a:r>
            <a:r>
              <a:rPr lang="ru-RU" sz="7200" b="1" dirty="0" smtClean="0">
                <a:solidFill>
                  <a:srgbClr val="0070C0"/>
                </a:solidFill>
                <a:latin typeface="Comic Sans MS" pitchFamily="66" charset="0"/>
              </a:rPr>
              <a:t>Цель:  </a:t>
            </a:r>
          </a:p>
          <a:p>
            <a:pPr>
              <a:lnSpc>
                <a:spcPct val="170000"/>
              </a:lnSpc>
              <a:buNone/>
            </a:pPr>
            <a:r>
              <a:rPr lang="ru-RU" sz="72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7200" b="1" dirty="0" smtClean="0">
                <a:solidFill>
                  <a:srgbClr val="0070C0"/>
                </a:solidFill>
                <a:latin typeface="Comic Sans MS" pitchFamily="66" charset="0"/>
              </a:rPr>
              <a:t> 1. Социально – педагогическая поддержка становления и развития высоконравственного, компетентного гражданина России, принимающего судьбу Отечества как свою личную, осознающего ответственность за настоящее и будущее своей страны, укоренённого  в духовных и культурных традициях многонационального народа Российской Федерации.</a:t>
            </a:r>
          </a:p>
          <a:p>
            <a:pPr>
              <a:lnSpc>
                <a:spcPct val="170000"/>
              </a:lnSpc>
              <a:buNone/>
            </a:pPr>
            <a:r>
              <a:rPr lang="ru-RU" sz="7200" b="1" dirty="0" smtClean="0">
                <a:solidFill>
                  <a:srgbClr val="0070C0"/>
                </a:solidFill>
                <a:latin typeface="Comic Sans MS" pitchFamily="66" charset="0"/>
              </a:rPr>
              <a:t>2. Профилактика правонарушений, безнадзорности и наркомании среди учащихся.</a:t>
            </a:r>
          </a:p>
          <a:p>
            <a:pPr>
              <a:lnSpc>
                <a:spcPct val="170000"/>
              </a:lnSpc>
              <a:buNone/>
            </a:pPr>
            <a:endParaRPr lang="ru-RU" sz="5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None/>
            </a:pP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None/>
            </a:pP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None/>
            </a:pP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None/>
            </a:pP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None/>
            </a:pP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None/>
            </a:pP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None/>
            </a:pP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None/>
            </a:pP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6715172" cy="50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Задачи: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071546"/>
            <a:ext cx="7329510" cy="5054617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sz="6200" dirty="0" smtClean="0">
              <a:latin typeface="Comic Sans MS" pitchFamily="66" charset="0"/>
            </a:endParaRPr>
          </a:p>
          <a:p>
            <a:pPr lvl="0"/>
            <a:r>
              <a:rPr lang="ru-RU" sz="8000" b="1" dirty="0" smtClean="0">
                <a:solidFill>
                  <a:srgbClr val="002060"/>
                </a:solidFill>
                <a:latin typeface="Comic Sans MS" pitchFamily="66" charset="0"/>
              </a:rPr>
              <a:t>Усиление роли семьи в воспитании детей и привлечение родителей к организации учебно-воспитательного процесса.</a:t>
            </a:r>
          </a:p>
          <a:p>
            <a:pPr lvl="0"/>
            <a:r>
              <a:rPr lang="ru-RU" sz="8000" b="1" dirty="0" smtClean="0">
                <a:solidFill>
                  <a:srgbClr val="002060"/>
                </a:solidFill>
                <a:latin typeface="Comic Sans MS" pitchFamily="66" charset="0"/>
              </a:rPr>
              <a:t>Усиление работы с детьми «группы риска».</a:t>
            </a:r>
          </a:p>
          <a:p>
            <a:pPr lvl="0"/>
            <a:r>
              <a:rPr lang="ru-RU" sz="8000" b="1" dirty="0" smtClean="0">
                <a:solidFill>
                  <a:srgbClr val="002060"/>
                </a:solidFill>
                <a:latin typeface="Comic Sans MS" pitchFamily="66" charset="0"/>
              </a:rPr>
              <a:t>Формирование в школьном коллективе детей и взрослых уважительного отношения к правам друг друга.</a:t>
            </a:r>
          </a:p>
          <a:p>
            <a:pPr lvl="0"/>
            <a:r>
              <a:rPr lang="ru-RU" sz="8000" b="1" dirty="0" smtClean="0">
                <a:solidFill>
                  <a:srgbClr val="002060"/>
                </a:solidFill>
                <a:latin typeface="Comic Sans MS" pitchFamily="66" charset="0"/>
              </a:rPr>
              <a:t>Создания для сохранения и укрепления здоровья учащихся.</a:t>
            </a:r>
          </a:p>
          <a:p>
            <a:pPr lvl="0"/>
            <a:r>
              <a:rPr lang="ru-RU" sz="8000" b="1" dirty="0" smtClean="0">
                <a:solidFill>
                  <a:srgbClr val="002060"/>
                </a:solidFill>
                <a:latin typeface="Comic Sans MS" pitchFamily="66" charset="0"/>
              </a:rPr>
              <a:t>Создание условия для самореализации личности каждого ученика.</a:t>
            </a:r>
          </a:p>
          <a:p>
            <a:pPr lvl="0"/>
            <a:r>
              <a:rPr lang="ru-RU" sz="8000" b="1" dirty="0" smtClean="0">
                <a:solidFill>
                  <a:srgbClr val="002060"/>
                </a:solidFill>
                <a:latin typeface="Comic Sans MS" pitchFamily="66" charset="0"/>
              </a:rPr>
              <a:t>Повышение эффективности работы по воспитанию гражданственности, патриотизма, духовности.</a:t>
            </a:r>
          </a:p>
          <a:p>
            <a:pPr lvl="0"/>
            <a:r>
              <a:rPr lang="ru-RU" sz="8000" b="1" dirty="0" smtClean="0">
                <a:solidFill>
                  <a:srgbClr val="002060"/>
                </a:solidFill>
                <a:latin typeface="Comic Sans MS" pitchFamily="66" charset="0"/>
              </a:rPr>
              <a:t>Формирование у детей нравственной и правовой культуры.  </a:t>
            </a:r>
            <a:endParaRPr lang="ru-RU" sz="8000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6" name="Овал 9"/>
          <p:cNvSpPr>
            <a:spLocks noChangeArrowheads="1"/>
          </p:cNvSpPr>
          <p:nvPr/>
        </p:nvSpPr>
        <p:spPr bwMode="auto">
          <a:xfrm>
            <a:off x="4214810" y="2428868"/>
            <a:ext cx="1452560" cy="1357321"/>
          </a:xfrm>
          <a:prstGeom prst="ellipse">
            <a:avLst/>
          </a:prstGeom>
          <a:solidFill>
            <a:srgbClr val="FFFF99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5" name="Выноска-облако 12"/>
          <p:cNvSpPr>
            <a:spLocks noChangeArrowheads="1"/>
          </p:cNvSpPr>
          <p:nvPr/>
        </p:nvSpPr>
        <p:spPr bwMode="auto">
          <a:xfrm>
            <a:off x="928662" y="285728"/>
            <a:ext cx="2857520" cy="1643074"/>
          </a:xfrm>
          <a:prstGeom prst="cloudCallout">
            <a:avLst>
              <a:gd name="adj1" fmla="val 83786"/>
              <a:gd name="adj2" fmla="val 72161"/>
            </a:avLst>
          </a:prstGeom>
          <a:solidFill>
            <a:srgbClr val="CC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Эколого-краеведческая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деятельность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174" name="Выноска-облако 7"/>
          <p:cNvSpPr>
            <a:spLocks noChangeArrowheads="1"/>
          </p:cNvSpPr>
          <p:nvPr/>
        </p:nvSpPr>
        <p:spPr bwMode="auto">
          <a:xfrm>
            <a:off x="1428728" y="4572008"/>
            <a:ext cx="3028952" cy="1500198"/>
          </a:xfrm>
          <a:prstGeom prst="cloudCallout">
            <a:avLst>
              <a:gd name="adj1" fmla="val 47505"/>
              <a:gd name="adj2" fmla="val -100389"/>
            </a:avLst>
          </a:prstGeom>
          <a:solidFill>
            <a:srgbClr val="CC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Духовно-нравственная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деятельность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173" name="Выноска-облако 10"/>
          <p:cNvSpPr>
            <a:spLocks noChangeArrowheads="1"/>
          </p:cNvSpPr>
          <p:nvPr/>
        </p:nvSpPr>
        <p:spPr bwMode="auto">
          <a:xfrm>
            <a:off x="500034" y="2571744"/>
            <a:ext cx="2857520" cy="1714512"/>
          </a:xfrm>
          <a:prstGeom prst="cloudCallout">
            <a:avLst>
              <a:gd name="adj1" fmla="val 81698"/>
              <a:gd name="adj2" fmla="val -11676"/>
            </a:avLst>
          </a:prstGeom>
          <a:solidFill>
            <a:srgbClr val="CC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Художественно-эстетическая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деятельность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172" name="Выноска-облако 11"/>
          <p:cNvSpPr>
            <a:spLocks noChangeArrowheads="1"/>
          </p:cNvSpPr>
          <p:nvPr/>
        </p:nvSpPr>
        <p:spPr bwMode="auto">
          <a:xfrm>
            <a:off x="5857884" y="285728"/>
            <a:ext cx="3000396" cy="1785950"/>
          </a:xfrm>
          <a:prstGeom prst="cloudCallout">
            <a:avLst>
              <a:gd name="adj1" fmla="val -88114"/>
              <a:gd name="adj2" fmla="val 71104"/>
            </a:avLst>
          </a:prstGeom>
          <a:solidFill>
            <a:srgbClr val="CC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Спортивно- оздоровительная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деятельность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171" name="Выноска-облако 6"/>
          <p:cNvSpPr>
            <a:spLocks noChangeArrowheads="1"/>
          </p:cNvSpPr>
          <p:nvPr/>
        </p:nvSpPr>
        <p:spPr bwMode="auto">
          <a:xfrm>
            <a:off x="6286512" y="2143116"/>
            <a:ext cx="2571768" cy="1857388"/>
          </a:xfrm>
          <a:prstGeom prst="cloudCallout">
            <a:avLst>
              <a:gd name="adj1" fmla="val -74703"/>
              <a:gd name="adj2" fmla="val -828"/>
            </a:avLst>
          </a:prstGeom>
          <a:solidFill>
            <a:srgbClr val="CC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Работа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 родителями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170" name="Поле 8"/>
          <p:cNvSpPr txBox="1">
            <a:spLocks noChangeArrowheads="1"/>
          </p:cNvSpPr>
          <p:nvPr/>
        </p:nvSpPr>
        <p:spPr bwMode="auto">
          <a:xfrm>
            <a:off x="4286248" y="3000372"/>
            <a:ext cx="1357310" cy="28575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ЛИЧНОСТЬ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169" name="Выноска-облако 14"/>
          <p:cNvSpPr>
            <a:spLocks noChangeArrowheads="1"/>
          </p:cNvSpPr>
          <p:nvPr/>
        </p:nvSpPr>
        <p:spPr bwMode="auto">
          <a:xfrm>
            <a:off x="5143504" y="4429132"/>
            <a:ext cx="3571900" cy="1785950"/>
          </a:xfrm>
          <a:prstGeom prst="cloudCallout">
            <a:avLst>
              <a:gd name="adj1" fmla="val -58928"/>
              <a:gd name="adj2" fmla="val -94535"/>
            </a:avLst>
          </a:prstGeom>
          <a:solidFill>
            <a:srgbClr val="CC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Изучение учащихся, хода учебно-воспит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ательного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процесса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Работа с родителями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Постоянное информирование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родителей                           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о результатах учёбы, воспитания, душевного состояния, развития ребёнка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lvl="0"/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Просвещение родителей в вопросах воспитания и обучения детей, оказание им помощи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lvl="0"/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Привлечение к организации досуга детей по интересам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lvl="0"/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Помощь в налаживании контактов между детьми, родителями и учителями.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329510" cy="9890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Работа с родителями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Изображение 17" descr="IMG_20201210_115009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2060848"/>
            <a:ext cx="3096343" cy="3384376"/>
          </a:xfrm>
          <a:prstGeom prst="rect">
            <a:avLst/>
          </a:prstGeom>
        </p:spPr>
      </p:pic>
      <p:pic>
        <p:nvPicPr>
          <p:cNvPr id="7" name="Изображение 18" descr="IMG_20201210_1150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024" y="3993266"/>
            <a:ext cx="3888432" cy="2172038"/>
          </a:xfrm>
          <a:prstGeom prst="rect">
            <a:avLst/>
          </a:prstGeom>
        </p:spPr>
      </p:pic>
      <p:pic>
        <p:nvPicPr>
          <p:cNvPr id="8" name="Изображение 35" descr="IMG-51870cdd1d9f5aa1e2941e4c3fbeaf77-V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0032" y="1484784"/>
            <a:ext cx="3816424" cy="23762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108498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Защита проектов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6" name="Изображение 1" descr="IMG_20210306_1118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5" y="1412776"/>
            <a:ext cx="3888433" cy="3672408"/>
          </a:xfrm>
          <a:prstGeom prst="rect">
            <a:avLst/>
          </a:prstGeom>
        </p:spPr>
      </p:pic>
      <p:pic>
        <p:nvPicPr>
          <p:cNvPr id="9" name="Изображение 20" descr="IMG_20210116_130153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932040" y="1412776"/>
            <a:ext cx="3888431" cy="36737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329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Методическая мастерская</vt:lpstr>
      <vt:lpstr>Для воспитания детей нужен не великий ум, а большое сердце, способность к общению, к признанию равенства души.                        С. Соловейчик  </vt:lpstr>
      <vt:lpstr>Моё педагогическое кредо</vt:lpstr>
      <vt:lpstr>Цель и задачи работы по моделированию и построению воспитательной системы класса. </vt:lpstr>
      <vt:lpstr>Задачи:</vt:lpstr>
      <vt:lpstr>Слайд 6</vt:lpstr>
      <vt:lpstr>Работа с родителями </vt:lpstr>
      <vt:lpstr>Работа с родителями</vt:lpstr>
      <vt:lpstr>Защита проектов </vt:lpstr>
      <vt:lpstr>Наши праздники</vt:lpstr>
      <vt:lpstr>Спортивно-оздоровительная  деятельность</vt:lpstr>
      <vt:lpstr>Художественно-эстетическое направление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Воспитательная система класса</dc:title>
  <dc:creator>User</dc:creator>
  <cp:lastModifiedBy>Марина Саак</cp:lastModifiedBy>
  <cp:revision>82</cp:revision>
  <dcterms:created xsi:type="dcterms:W3CDTF">2017-12-11T13:43:13Z</dcterms:created>
  <dcterms:modified xsi:type="dcterms:W3CDTF">2022-02-24T13:43:00Z</dcterms:modified>
</cp:coreProperties>
</file>