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5F0"/>
    <a:srgbClr val="F9F3ED"/>
    <a:srgbClr val="F6ECE2"/>
    <a:srgbClr val="543800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F0614-D7C0-4A21-AC45-93DF050B4D5D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1ADB9-D283-4F62-9EE6-79D87ED3A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663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41ADB9-D283-4F62-9EE6-79D87ED3AF4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905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746CC-D0EF-48C3-BAD2-AA8B962A13F8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6B11A-68E4-4590-80AA-B09D37B1C2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196752"/>
          <a:ext cx="8208912" cy="3384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  <a:gridCol w="2736304"/>
                <a:gridCol w="2736304"/>
              </a:tblGrid>
              <a:tr h="11281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281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Под-окон-ник</a:t>
                      </a:r>
                      <a:endParaRPr lang="ru-RU" sz="2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Город-ск-ой</a:t>
                      </a:r>
                      <a:endParaRPr lang="ru-RU" sz="2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endParaRPr lang="ru-RU" sz="2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Быстр-ее</a:t>
                      </a:r>
                      <a:endParaRPr lang="ru-RU" sz="2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2812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По-езд-к-а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Род-ин-а</a:t>
                      </a:r>
                      <a:endParaRPr lang="ru-RU" sz="2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Сух-о</a:t>
                      </a:r>
                      <a:endParaRPr lang="ru-RU" sz="28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683568" y="1628800"/>
            <a:ext cx="2088232" cy="432048"/>
            <a:chOff x="683568" y="1628800"/>
            <a:chExt cx="2088232" cy="432048"/>
          </a:xfrm>
        </p:grpSpPr>
        <p:sp>
          <p:nvSpPr>
            <p:cNvPr id="6" name="Арка 5"/>
            <p:cNvSpPr/>
            <p:nvPr/>
          </p:nvSpPr>
          <p:spPr>
            <a:xfrm>
              <a:off x="1187624" y="1700808"/>
              <a:ext cx="781801" cy="360040"/>
            </a:xfrm>
            <a:prstGeom prst="blockArc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83768" y="1700808"/>
              <a:ext cx="288032" cy="32403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10" name="Равнобедренный треугольник 9"/>
            <p:cNvSpPr/>
            <p:nvPr/>
          </p:nvSpPr>
          <p:spPr>
            <a:xfrm>
              <a:off x="2051720" y="1628800"/>
              <a:ext cx="288032" cy="360040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11" name="Равнобедренный треугольник 10"/>
            <p:cNvSpPr/>
            <p:nvPr/>
          </p:nvSpPr>
          <p:spPr>
            <a:xfrm>
              <a:off x="2051720" y="1772816"/>
              <a:ext cx="288032" cy="288032"/>
            </a:xfrm>
            <a:prstGeom prst="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9" name="Фигура, имеющая форму буквы L 8"/>
            <p:cNvSpPr/>
            <p:nvPr/>
          </p:nvSpPr>
          <p:spPr>
            <a:xfrm rot="10800000">
              <a:off x="683568" y="1700808"/>
              <a:ext cx="432048" cy="144016"/>
            </a:xfrm>
            <a:prstGeom prst="corner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15" name="Арка 14"/>
          <p:cNvSpPr/>
          <p:nvPr/>
        </p:nvSpPr>
        <p:spPr>
          <a:xfrm>
            <a:off x="3851920" y="1700808"/>
            <a:ext cx="781801" cy="360040"/>
          </a:xfrm>
          <a:prstGeom prst="blockArc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148064" y="1700808"/>
            <a:ext cx="288032" cy="3240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4716016" y="1628800"/>
            <a:ext cx="288032" cy="409863"/>
            <a:chOff x="4716016" y="1628800"/>
            <a:chExt cx="288032" cy="409863"/>
          </a:xfrm>
        </p:grpSpPr>
        <p:sp>
          <p:nvSpPr>
            <p:cNvPr id="17" name="Равнобедренный треугольник 16"/>
            <p:cNvSpPr/>
            <p:nvPr/>
          </p:nvSpPr>
          <p:spPr>
            <a:xfrm>
              <a:off x="4716016" y="1628800"/>
              <a:ext cx="288032" cy="360040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18" name="Равнобедренный треугольник 17"/>
            <p:cNvSpPr/>
            <p:nvPr/>
          </p:nvSpPr>
          <p:spPr>
            <a:xfrm>
              <a:off x="4754825" y="1747687"/>
              <a:ext cx="236900" cy="290976"/>
            </a:xfrm>
            <a:prstGeom prst="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21" name="Арка 20"/>
          <p:cNvSpPr/>
          <p:nvPr/>
        </p:nvSpPr>
        <p:spPr>
          <a:xfrm>
            <a:off x="6732240" y="1700808"/>
            <a:ext cx="781801" cy="360040"/>
          </a:xfrm>
          <a:prstGeom prst="blockArc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7596336" y="1556792"/>
            <a:ext cx="288032" cy="409863"/>
            <a:chOff x="4716016" y="1628800"/>
            <a:chExt cx="288032" cy="409863"/>
          </a:xfrm>
        </p:grpSpPr>
        <p:sp>
          <p:nvSpPr>
            <p:cNvPr id="28" name="Равнобедренный треугольник 27"/>
            <p:cNvSpPr/>
            <p:nvPr/>
          </p:nvSpPr>
          <p:spPr>
            <a:xfrm>
              <a:off x="4716016" y="1628800"/>
              <a:ext cx="288032" cy="360040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  <p:sp>
          <p:nvSpPr>
            <p:cNvPr id="29" name="Равнобедренный треугольник 28"/>
            <p:cNvSpPr/>
            <p:nvPr/>
          </p:nvSpPr>
          <p:spPr>
            <a:xfrm>
              <a:off x="4754825" y="1747687"/>
              <a:ext cx="236900" cy="290976"/>
            </a:xfrm>
            <a:prstGeom prst="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ru-RU"/>
            </a:p>
          </p:txBody>
        </p:sp>
      </p:grpSp>
      <p:sp>
        <p:nvSpPr>
          <p:cNvPr id="30" name="Прямоугольник 29"/>
          <p:cNvSpPr/>
          <p:nvPr/>
        </p:nvSpPr>
        <p:spPr>
          <a:xfrm>
            <a:off x="395536" y="2348880"/>
            <a:ext cx="2736304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868144" y="2348880"/>
            <a:ext cx="2736304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131840" y="2348880"/>
            <a:ext cx="2736304" cy="2160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95536" y="1196752"/>
            <a:ext cx="273630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131840" y="1196752"/>
            <a:ext cx="273630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868144" y="1196752"/>
            <a:ext cx="273630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4" grpId="0" animBg="1"/>
      <p:bldP spid="22" grpId="0" animBg="1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123\Desktop\Морфемика\Рисунок2.pn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908720"/>
            <a:ext cx="8424936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>
            <a:off x="2555776" y="1628800"/>
            <a:ext cx="2088232" cy="20162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2555776" y="1484784"/>
            <a:ext cx="2088232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2627784" y="2204864"/>
            <a:ext cx="2088232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915816" y="2996952"/>
            <a:ext cx="1656184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60848"/>
            <a:ext cx="4824588" cy="229537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             в слове </a:t>
            </a:r>
            <a:r>
              <a:rPr lang="ru-RU" b="1" i="1" dirty="0" smtClean="0"/>
              <a:t>шарик</a:t>
            </a:r>
            <a:r>
              <a:rPr lang="ru-RU" dirty="0" smtClean="0"/>
              <a:t>,</a:t>
            </a:r>
          </a:p>
          <a:p>
            <a:pPr marL="514350" indent="-514350">
              <a:buAutoNum type="arabicPeriod" startAt="2"/>
            </a:pPr>
            <a:r>
              <a:rPr lang="ru-RU" dirty="0" smtClean="0"/>
              <a:t>      в слове </a:t>
            </a:r>
            <a:r>
              <a:rPr lang="ru-RU" b="1" i="1" dirty="0" smtClean="0"/>
              <a:t>клоунада</a:t>
            </a:r>
            <a:r>
              <a:rPr lang="ru-RU" dirty="0" smtClean="0"/>
              <a:t>,</a:t>
            </a:r>
          </a:p>
          <a:p>
            <a:pPr marL="514350" indent="-514350">
              <a:buAutoNum type="arabicPeriod" startAt="2"/>
            </a:pPr>
            <a:r>
              <a:rPr lang="ru-RU" dirty="0" smtClean="0"/>
              <a:t>     в слове </a:t>
            </a:r>
            <a:r>
              <a:rPr lang="ru-RU" b="1" i="1" dirty="0" smtClean="0"/>
              <a:t>весна</a:t>
            </a:r>
            <a:endParaRPr lang="ru-RU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60648"/>
            <a:ext cx="61053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99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Домашнее задание</a:t>
            </a:r>
            <a:endParaRPr lang="ru-RU" sz="5400" b="1" cap="none" spc="0" dirty="0">
              <a:ln w="11430">
                <a:solidFill>
                  <a:schemeClr val="bg2">
                    <a:lumMod val="10000"/>
                  </a:schemeClr>
                </a:solidFill>
              </a:ln>
              <a:solidFill>
                <a:srgbClr val="9966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1038081" y="2145996"/>
            <a:ext cx="941631" cy="1585438"/>
            <a:chOff x="1038081" y="2145996"/>
            <a:chExt cx="941631" cy="1585438"/>
          </a:xfrm>
        </p:grpSpPr>
        <p:sp>
          <p:nvSpPr>
            <p:cNvPr id="5" name="Арка 4"/>
            <p:cNvSpPr/>
            <p:nvPr/>
          </p:nvSpPr>
          <p:spPr>
            <a:xfrm>
              <a:off x="1175624" y="2145996"/>
              <a:ext cx="804088" cy="418908"/>
            </a:xfrm>
            <a:prstGeom prst="blockArc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Font typeface="Arial" pitchFamily="34" charset="0"/>
                <a:buChar char="•"/>
              </a:pPr>
              <a:endParaRPr lang="ru-RU">
                <a:solidFill>
                  <a:schemeClr val="tx1"/>
                </a:solidFill>
              </a:endParaRPr>
            </a:p>
          </p:txBody>
        </p:sp>
        <p:grpSp>
          <p:nvGrpSpPr>
            <p:cNvPr id="17" name="Группа 16"/>
            <p:cNvGrpSpPr/>
            <p:nvPr/>
          </p:nvGrpSpPr>
          <p:grpSpPr>
            <a:xfrm>
              <a:off x="1111195" y="2655310"/>
              <a:ext cx="296243" cy="586470"/>
              <a:chOff x="1111195" y="2655310"/>
              <a:chExt cx="292453" cy="485658"/>
            </a:xfrm>
          </p:grpSpPr>
          <p:sp>
            <p:nvSpPr>
              <p:cNvPr id="7" name="Равнобедренный треугольник 6"/>
              <p:cNvSpPr/>
              <p:nvPr/>
            </p:nvSpPr>
            <p:spPr>
              <a:xfrm>
                <a:off x="1111195" y="2655310"/>
                <a:ext cx="292453" cy="346899"/>
              </a:xfrm>
              <a:prstGeom prst="triangl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Равнобедренный треугольник 7"/>
              <p:cNvSpPr/>
              <p:nvPr/>
            </p:nvSpPr>
            <p:spPr>
              <a:xfrm>
                <a:off x="1111195" y="2794069"/>
                <a:ext cx="292453" cy="346899"/>
              </a:xfrm>
              <a:prstGeom prst="triangle">
                <a:avLst/>
              </a:prstGeom>
              <a:solidFill>
                <a:srgbClr val="F9F3ED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2" name="Прямоугольник 11"/>
            <p:cNvSpPr/>
            <p:nvPr/>
          </p:nvSpPr>
          <p:spPr>
            <a:xfrm>
              <a:off x="1038081" y="3228745"/>
              <a:ext cx="370304" cy="50268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Скругленный прямоугольник 13"/>
          <p:cNvSpPr/>
          <p:nvPr/>
        </p:nvSpPr>
        <p:spPr>
          <a:xfrm>
            <a:off x="1043608" y="1268760"/>
            <a:ext cx="3096344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99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Задание *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19672" y="3933056"/>
            <a:ext cx="1656184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99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ИЛИ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467544" y="4797152"/>
            <a:ext cx="4824589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Упражнение №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323528" y="1988840"/>
            <a:ext cx="5112568" cy="1944216"/>
          </a:xfrm>
          <a:prstGeom prst="rect">
            <a:avLst/>
          </a:prstGeom>
          <a:solidFill>
            <a:srgbClr val="FAF5F0"/>
          </a:solidFill>
          <a:ln>
            <a:solidFill>
              <a:srgbClr val="FAF5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 smtClean="0">
                <a:solidFill>
                  <a:schemeClr val="tx1"/>
                </a:solidFill>
              </a:rPr>
              <a:t>Составить 3 шарады, </a:t>
            </a:r>
          </a:p>
          <a:p>
            <a:r>
              <a:rPr lang="ru-RU" sz="3200" dirty="0" smtClean="0">
                <a:solidFill>
                  <a:schemeClr val="tx1"/>
                </a:solidFill>
              </a:rPr>
              <a:t>подобные данной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020272" y="1412776"/>
          <a:ext cx="606008" cy="4464494"/>
        </p:xfrm>
        <a:graphic>
          <a:graphicData uri="http://schemas.openxmlformats.org/drawingml/2006/table">
            <a:tbl>
              <a:tblPr/>
              <a:tblGrid>
                <a:gridCol w="606008"/>
              </a:tblGrid>
              <a:tr h="8117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rgbClr val="9966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7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rgbClr val="9966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7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rgbClr val="9966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7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rgbClr val="9966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rgbClr val="9966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058734" y="260648"/>
            <a:ext cx="49391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99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Верю – не верю</a:t>
            </a:r>
            <a:endParaRPr lang="ru-RU" sz="5400" b="1" cap="none" spc="0" dirty="0">
              <a:ln w="11430">
                <a:solidFill>
                  <a:schemeClr val="bg2">
                    <a:lumMod val="10000"/>
                  </a:schemeClr>
                </a:solidFill>
              </a:ln>
              <a:solidFill>
                <a:srgbClr val="9966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1412777"/>
          <a:ext cx="6306760" cy="4464494"/>
        </p:xfrm>
        <a:graphic>
          <a:graphicData uri="http://schemas.openxmlformats.org/drawingml/2006/table">
            <a:tbl>
              <a:tblPr/>
              <a:tblGrid>
                <a:gridCol w="432048"/>
                <a:gridCol w="5874712"/>
              </a:tblGrid>
              <a:tr h="811726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/>
                        </a:rPr>
                        <a:t>Морфемы - это корень, приставка, суффикс, окончание и основа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726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latin typeface="Times New Roman"/>
                        </a:rPr>
                        <a:t>Любое слово содержит корень, но не любое – окончание.</a:t>
                      </a:r>
                      <a:endParaRPr lang="ru-RU" sz="2800">
                        <a:solidFill>
                          <a:schemeClr val="tx1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726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latin typeface="Times New Roman"/>
                        </a:rPr>
                        <a:t>В слове может быть только один корень.</a:t>
                      </a:r>
                      <a:endParaRPr lang="ru-RU" sz="2800">
                        <a:solidFill>
                          <a:schemeClr val="tx1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726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latin typeface="Times New Roman"/>
                        </a:rPr>
                        <a:t>В словах </a:t>
                      </a:r>
                      <a:r>
                        <a:rPr lang="ru-RU" sz="2400" i="1">
                          <a:solidFill>
                            <a:schemeClr val="tx1"/>
                          </a:solidFill>
                          <a:latin typeface="Times New Roman"/>
                        </a:rPr>
                        <a:t>испугать</a:t>
                      </a:r>
                      <a:r>
                        <a:rPr lang="ru-RU" sz="2400">
                          <a:solidFill>
                            <a:schemeClr val="tx1"/>
                          </a:solidFill>
                          <a:latin typeface="Times New Roman"/>
                        </a:rPr>
                        <a:t> и </a:t>
                      </a:r>
                      <a:r>
                        <a:rPr lang="ru-RU" sz="2400" i="1">
                          <a:solidFill>
                            <a:schemeClr val="tx1"/>
                          </a:solidFill>
                          <a:latin typeface="Times New Roman"/>
                        </a:rPr>
                        <a:t>искать</a:t>
                      </a:r>
                      <a:r>
                        <a:rPr lang="ru-RU" sz="2400">
                          <a:solidFill>
                            <a:schemeClr val="tx1"/>
                          </a:solidFill>
                          <a:latin typeface="Times New Roman"/>
                        </a:rPr>
                        <a:t> одинаковые приставки –ис-.</a:t>
                      </a:r>
                      <a:endParaRPr lang="ru-RU" sz="2800">
                        <a:solidFill>
                          <a:schemeClr val="tx1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90"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/>
                        </a:rPr>
                        <a:t>Выражение "У слова нулевые окончание" и "У слова нет окончания" значат одно и то же.</a:t>
                      </a:r>
                      <a:endParaRPr lang="ru-RU" sz="2800" dirty="0">
                        <a:solidFill>
                          <a:schemeClr val="tx1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020272" y="1412776"/>
          <a:ext cx="606008" cy="4464494"/>
        </p:xfrm>
        <a:graphic>
          <a:graphicData uri="http://schemas.openxmlformats.org/drawingml/2006/table">
            <a:tbl>
              <a:tblPr/>
              <a:tblGrid>
                <a:gridCol w="606008"/>
              </a:tblGrid>
              <a:tr h="811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b="1" dirty="0">
                          <a:solidFill>
                            <a:srgbClr val="543800"/>
                          </a:solidFill>
                          <a:latin typeface="Times New Roman"/>
                        </a:rPr>
                        <a:t>-</a:t>
                      </a:r>
                      <a:endParaRPr lang="ru-RU" sz="5400" b="1" dirty="0">
                        <a:solidFill>
                          <a:srgbClr val="5438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b="1" dirty="0">
                          <a:solidFill>
                            <a:srgbClr val="543800"/>
                          </a:solidFill>
                          <a:latin typeface="Times New Roman"/>
                        </a:rPr>
                        <a:t>+</a:t>
                      </a:r>
                      <a:endParaRPr lang="ru-RU" sz="5400" b="1" dirty="0">
                        <a:solidFill>
                          <a:srgbClr val="5438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b="1" dirty="0">
                          <a:solidFill>
                            <a:srgbClr val="543800"/>
                          </a:solidFill>
                          <a:latin typeface="Times New Roman"/>
                        </a:rPr>
                        <a:t>-</a:t>
                      </a:r>
                      <a:endParaRPr lang="ru-RU" sz="5400" b="1" dirty="0">
                        <a:solidFill>
                          <a:srgbClr val="5438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7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b="1" dirty="0">
                          <a:solidFill>
                            <a:srgbClr val="543800"/>
                          </a:solidFill>
                          <a:latin typeface="Times New Roman"/>
                        </a:rPr>
                        <a:t>-</a:t>
                      </a:r>
                      <a:endParaRPr lang="ru-RU" sz="5400" b="1" dirty="0">
                        <a:solidFill>
                          <a:srgbClr val="5438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b="1" dirty="0">
                          <a:solidFill>
                            <a:srgbClr val="543800"/>
                          </a:solidFill>
                          <a:latin typeface="Times New Roman"/>
                        </a:rPr>
                        <a:t>-</a:t>
                      </a:r>
                      <a:endParaRPr lang="ru-RU" sz="5400" b="1" dirty="0">
                        <a:solidFill>
                          <a:srgbClr val="543800"/>
                        </a:solidFill>
                        <a:latin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110</Words>
  <Application>Microsoft Office PowerPoint</Application>
  <PresentationFormat>Экран (4:3)</PresentationFormat>
  <Paragraphs>32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 Unicode MS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Сосновка</cp:lastModifiedBy>
  <cp:revision>28</cp:revision>
  <dcterms:created xsi:type="dcterms:W3CDTF">2017-02-26T07:26:53Z</dcterms:created>
  <dcterms:modified xsi:type="dcterms:W3CDTF">2022-02-24T14:50:27Z</dcterms:modified>
</cp:coreProperties>
</file>