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9.png" ContentType="image/png"/>
  <Override PartName="/ppt/media/image12.wmf" ContentType="image/x-wmf"/>
  <Override PartName="/ppt/media/image1.png" ContentType="image/png"/>
  <Override PartName="/ppt/media/image13.wmf" ContentType="image/x-wmf"/>
  <Override PartName="/ppt/media/image2.png" ContentType="image/png"/>
  <Override PartName="/ppt/media/image14.wmf" ContentType="image/x-wmf"/>
  <Override PartName="/ppt/media/image3.png" ContentType="image/png"/>
  <Override PartName="/ppt/media/image15.wmf" ContentType="image/x-wmf"/>
  <Override PartName="/ppt/media/image4.png" ContentType="image/png"/>
  <Override PartName="/ppt/media/image16.wmf" ContentType="image/x-wmf"/>
  <Override PartName="/ppt/media/image5.png" ContentType="image/png"/>
  <Override PartName="/ppt/media/image17.wmf" ContentType="image/x-wmf"/>
  <Override PartName="/ppt/media/image6.png" ContentType="image/png"/>
  <Override PartName="/ppt/media/image7.png" ContentType="image/png"/>
  <Override PartName="/ppt/media/image19.wmf" ContentType="image/x-wmf"/>
  <Override PartName="/ppt/media/image8.png" ContentType="image/png"/>
  <Override PartName="/ppt/media/image29.jpeg" ContentType="image/jpeg"/>
  <Override PartName="/ppt/media/image22.wmf" ContentType="image/x-wmf"/>
  <Override PartName="/ppt/media/image10.png" ContentType="image/png"/>
  <Override PartName="/ppt/media/image11.wmf" ContentType="image/x-wmf"/>
  <Override PartName="/ppt/media/image18.jpeg" ContentType="image/jpeg"/>
  <Override PartName="/ppt/media/image20.wmf" ContentType="image/x-wmf"/>
  <Override PartName="/ppt/media/image21.wmf" ContentType="image/x-wmf"/>
  <Override PartName="/ppt/media/image23.wmf" ContentType="image/x-wmf"/>
  <Override PartName="/ppt/media/image24.jpeg" ContentType="image/jpeg"/>
  <Override PartName="/ppt/media/image25.wmf" ContentType="image/x-wmf"/>
  <Override PartName="/ppt/media/image26.jpeg" ContentType="image/jpeg"/>
  <Override PartName="/ppt/media/image27.png" ContentType="image/png"/>
  <Override PartName="/ppt/media/image28.png" ContentType="image/png"/>
  <Override PartName="/ppt/media/image30.jpeg" ContentType="image/jpe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88" name="" descr=""/>
          <p:cNvPicPr/>
          <p:nvPr/>
        </p:nvPicPr>
        <p:blipFill>
          <a:blip r:embed="rId2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3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134" name="" descr=""/>
          <p:cNvPicPr/>
          <p:nvPr/>
        </p:nvPicPr>
        <p:blipFill>
          <a:blip r:embed="rId2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  <p:pic>
        <p:nvPicPr>
          <p:cNvPr id="135" name="" descr=""/>
          <p:cNvPicPr/>
          <p:nvPr/>
        </p:nvPicPr>
        <p:blipFill>
          <a:blip r:embed="rId3"/>
          <a:stretch/>
        </p:blipFill>
        <p:spPr>
          <a:xfrm>
            <a:off x="2174400" y="1447920"/>
            <a:ext cx="6019560" cy="4800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1435680" y="274680"/>
            <a:ext cx="749772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43568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48002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277600" y="39553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3568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277600" y="1447920"/>
            <a:ext cx="365868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435680" y="3955320"/>
            <a:ext cx="7497720" cy="228960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1435680" y="274680"/>
            <a:ext cx="7497720" cy="114264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Образец заголовка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1435680" y="1447920"/>
            <a:ext cx="7497720" cy="4800240"/>
          </a:xfrm>
          <a:prstGeom prst="rect">
            <a:avLst/>
          </a:prstGeom>
        </p:spPr>
        <p:txBody>
          <a:bodyPr lIns="90000" rIns="90000" tIns="45000" bIns="4500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Для правки структуры щёлкните мышью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Второй уровень структуры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Третий уровень структуры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Четвёртый уровень структуры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Пятый уровень структуры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Шестой уровень структуры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65760" indent="-28296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Седьмой уровень структурыОбразец текста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640080" indent="-237240">
              <a:lnSpc>
                <a:spcPct val="100000"/>
              </a:lnSpc>
              <a:buClr>
                <a:srgbClr val="3891a7"/>
              </a:buClr>
              <a:buFont typeface="Verdana"/>
              <a:buChar char="◦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Второй уровень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887040" indent="-228240">
              <a:lnSpc>
                <a:spcPct val="100000"/>
              </a:lnSpc>
              <a:buClr>
                <a:srgbClr val="feb80a"/>
              </a:buClr>
              <a:buFont typeface="Wingdings 2" charset="2"/>
              <a:buChar char="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Третий уровень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097280" indent="-173520">
              <a:lnSpc>
                <a:spcPct val="100000"/>
              </a:lnSpc>
              <a:buClr>
                <a:srgbClr val="c32d2e"/>
              </a:buClr>
              <a:buFont typeface="Wingdings 2" charset="2"/>
              <a:buChar char="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Четвертый уровень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1298520" indent="-182520">
              <a:lnSpc>
                <a:spcPct val="100000"/>
              </a:lnSpc>
              <a:buClr>
                <a:srgbClr val="84aa33"/>
              </a:buClr>
              <a:buFont typeface="Wingdings 2" charset="2"/>
              <a:buChar char="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Пятый уровень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fld id="{26442BE5-4273-4120-B8D4-46E6B9162028}" type="slidenum">
              <a:rPr b="0" lang="ru-RU" sz="1200" spc="-1" strike="noStrike">
                <a:solidFill>
                  <a:srgbClr val="b5a98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CustomShape 2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3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4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5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PlaceHolder 6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6280" cy="147168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Образец заголовка</a:t>
            </a:r>
            <a:endParaRPr b="0" lang="en-US" sz="4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51" name="PlaceHolder 8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52" name="PlaceHolder 9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fld id="{5879CAB9-B387-458A-BCF6-E20660E1956A}" type="slidenum">
              <a:rPr b="0" lang="ru-RU" sz="1200" spc="-1" strike="noStrike">
                <a:solidFill>
                  <a:srgbClr val="b5a98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53" name="CustomShape 10"/>
          <p:cNvSpPr/>
          <p:nvPr/>
        </p:nvSpPr>
        <p:spPr>
          <a:xfrm>
            <a:off x="921600" y="1413720"/>
            <a:ext cx="209880" cy="209880"/>
          </a:xfrm>
          <a:prstGeom prst="ellipse">
            <a:avLst/>
          </a:prstGeom>
          <a:gradFill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lin ang="0"/>
          </a:gradFill>
          <a:ln w="2160">
            <a:solidFill>
              <a:schemeClr val="accent1">
                <a:shade val="90000"/>
                <a:satMod val="110000"/>
                <a:alpha val="6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4" name="CustomShape 11"/>
          <p:cNvSpPr/>
          <p:nvPr/>
        </p:nvSpPr>
        <p:spPr>
          <a:xfrm>
            <a:off x="1157040" y="1344960"/>
            <a:ext cx="63720" cy="63720"/>
          </a:xfrm>
          <a:prstGeom prst="ellipse">
            <a:avLst/>
          </a:prstGeom>
          <a:noFill/>
          <a:ln w="12600">
            <a:solidFill>
              <a:schemeClr val="accent1">
                <a:shade val="75000"/>
                <a:alpha val="6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5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Для правки структуры щёлкните мышью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Второй уровень структуры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Третий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Четвёртый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Пятый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Шестой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Седьмой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 hidden="1"/>
          <p:cNvSpPr/>
          <p:nvPr/>
        </p:nvSpPr>
        <p:spPr>
          <a:xfrm>
            <a:off x="-815760" y="-815760"/>
            <a:ext cx="1638360" cy="163836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1" name="CustomShape 2" hidden="1"/>
          <p:cNvSpPr/>
          <p:nvPr/>
        </p:nvSpPr>
        <p:spPr>
          <a:xfrm>
            <a:off x="168840" y="21240"/>
            <a:ext cx="1701720" cy="170172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2" name="CustomShape 3" hidden="1"/>
          <p:cNvSpPr/>
          <p:nvPr/>
        </p:nvSpPr>
        <p:spPr>
          <a:xfrm rot="2315400">
            <a:off x="182880" y="1054800"/>
            <a:ext cx="1125360" cy="110232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3" name="CustomShape 4" hidden="1"/>
          <p:cNvSpPr/>
          <p:nvPr/>
        </p:nvSpPr>
        <p:spPr>
          <a:xfrm>
            <a:off x="1013040" y="0"/>
            <a:ext cx="813060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4" name="CustomShape 5" hidden="1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5" name="CustomShape 6"/>
          <p:cNvSpPr/>
          <p:nvPr/>
        </p:nvSpPr>
        <p:spPr>
          <a:xfrm>
            <a:off x="1014840" y="0"/>
            <a:ext cx="812880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6" name="PlaceHolder 7"/>
          <p:cNvSpPr>
            <a:spLocks noGrp="1"/>
          </p:cNvSpPr>
          <p:nvPr>
            <p:ph type="dt"/>
          </p:nvPr>
        </p:nvSpPr>
        <p:spPr>
          <a:xfrm>
            <a:off x="3581280" y="6305400"/>
            <a:ext cx="213336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97" name="PlaceHolder 8"/>
          <p:cNvSpPr>
            <a:spLocks noGrp="1"/>
          </p:cNvSpPr>
          <p:nvPr>
            <p:ph type="ftr"/>
          </p:nvPr>
        </p:nvSpPr>
        <p:spPr>
          <a:xfrm>
            <a:off x="5715000" y="6305400"/>
            <a:ext cx="2895120" cy="475920"/>
          </a:xfrm>
          <a:prstGeom prst="rect">
            <a:avLst/>
          </a:prstGeom>
        </p:spPr>
        <p:txBody>
          <a:bodyPr lIns="90000" rIns="90000" tIns="45000" bIns="45000" anchor="b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98" name="PlaceHolder 9"/>
          <p:cNvSpPr>
            <a:spLocks noGrp="1"/>
          </p:cNvSpPr>
          <p:nvPr>
            <p:ph type="sldNum"/>
          </p:nvPr>
        </p:nvSpPr>
        <p:spPr>
          <a:xfrm>
            <a:off x="8613720" y="6305400"/>
            <a:ext cx="456840" cy="475920"/>
          </a:xfrm>
          <a:prstGeom prst="rect">
            <a:avLst/>
          </a:prstGeom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fld id="{4BA803EF-7B63-4D62-9F5C-092BB9B11EAE}" type="slidenum">
              <a:rPr b="0" lang="ru-RU" sz="1200" spc="-1" strike="noStrike">
                <a:solidFill>
                  <a:srgbClr val="b5a98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99" name="CustomShape 10"/>
          <p:cNvSpPr/>
          <p:nvPr/>
        </p:nvSpPr>
        <p:spPr>
          <a:xfrm>
            <a:off x="1014840" y="0"/>
            <a:ext cx="72720" cy="68576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00" name="PlaceHolder 1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43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  <a:endParaRPr b="0" lang="en-US" sz="43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Для правки структуры щёлкните мышью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Второй уровень структуры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Третий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Четвёртый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Пятый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Шестой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Седьмой уровень структуры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jpeg"/><Relationship Id="rId3" Type="http://schemas.openxmlformats.org/officeDocument/2006/relationships/image" Target="../media/image30.jpe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3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4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15.wmf"/><Relationship Id="rId1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7.wmf"/><Relationship Id="rId5" Type="http://schemas.openxmlformats.org/officeDocument/2006/relationships/image" Target="../media/image18.jpeg"/><Relationship Id="rId6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1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22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23.wmf"/><Relationship Id="rId11" Type="http://schemas.openxmlformats.org/officeDocument/2006/relationships/image" Target="../media/image24.jpeg"/><Relationship Id="rId12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image" Target="../media/image26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28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4648320" y="1447920"/>
            <a:ext cx="4495320" cy="639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TextShape 2"/>
          <p:cNvSpPr txBox="1"/>
          <p:nvPr/>
        </p:nvSpPr>
        <p:spPr>
          <a:xfrm>
            <a:off x="1512000" y="857160"/>
            <a:ext cx="7488000" cy="4974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Муниципальное бюджетное общеобразовательное учреждение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      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Средняя общеобразовательная школа села Сосновка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                   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Тандинского кожууна Республики Тыва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/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         </a:t>
            </a:r>
            <a:r>
              <a:rPr b="0" i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Учитель математики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/>
            <a:r>
              <a:rPr b="0" i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      </a:t>
            </a:r>
            <a:r>
              <a:rPr b="0" i="1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Салчак Уран Тулушевна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                                                                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7dec9">
            <a:alpha val="28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xtShape 1"/>
          <p:cNvSpPr txBox="1"/>
          <p:nvPr/>
        </p:nvSpPr>
        <p:spPr>
          <a:xfrm>
            <a:off x="1066680" y="304920"/>
            <a:ext cx="8229240" cy="79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4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Формула Пика </a:t>
            </a:r>
            <a:r>
              <a:rPr b="1" lang="en-US" sz="4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1" lang="en-US" sz="4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(для нахождения площаде</a:t>
            </a:r>
            <a:r>
              <a:rPr b="0" lang="en-US" sz="43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й)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86" name="Picture 2" descr=""/>
          <p:cNvPicPr/>
          <p:nvPr/>
        </p:nvPicPr>
        <p:blipFill>
          <a:blip r:embed="rId1"/>
          <a:stretch/>
        </p:blipFill>
        <p:spPr>
          <a:xfrm>
            <a:off x="1523880" y="1447920"/>
            <a:ext cx="7162560" cy="5257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46" dur="indefinite" restart="never" nodeType="tmRoot">
          <p:childTnLst>
            <p:seq>
              <p:cTn id="347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28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Ochen_krasivaya_vostochnaya_muzyka_-_Velikolepnyj_vek.mp3" descr=""/>
          <p:cNvPicPr/>
          <p:nvPr/>
        </p:nvPicPr>
        <p:blipFill>
          <a:blip r:embed="rId1"/>
          <a:stretch/>
        </p:blipFill>
        <p:spPr>
          <a:xfrm>
            <a:off x="1905120" y="5029200"/>
            <a:ext cx="304560" cy="304560"/>
          </a:xfrm>
          <a:prstGeom prst="rect">
            <a:avLst/>
          </a:prstGeom>
          <a:ln>
            <a:noFill/>
          </a:ln>
        </p:spPr>
      </p:pic>
      <p:pic>
        <p:nvPicPr>
          <p:cNvPr id="288" name="Рисунок 6" descr=""/>
          <p:cNvPicPr/>
          <p:nvPr/>
        </p:nvPicPr>
        <p:blipFill>
          <a:blip r:embed="rId2"/>
          <a:stretch/>
        </p:blipFill>
        <p:spPr>
          <a:xfrm>
            <a:off x="5634720" y="380880"/>
            <a:ext cx="3508920" cy="4765320"/>
          </a:xfrm>
          <a:prstGeom prst="rect">
            <a:avLst/>
          </a:prstGeom>
          <a:ln>
            <a:noFill/>
          </a:ln>
          <a:effectLst>
            <a:reflection algn="bl" blurRad="12700" dir="5400000" dist="5000" endPos="28000" rotWithShape="0" stA="38000" sy="-100000"/>
            <a:softEdge rad="635000"/>
          </a:effectLst>
        </p:spPr>
      </p:pic>
      <p:sp>
        <p:nvSpPr>
          <p:cNvPr id="289" name="CustomShape 1"/>
          <p:cNvSpPr/>
          <p:nvPr/>
        </p:nvSpPr>
        <p:spPr>
          <a:xfrm>
            <a:off x="1015920" y="609480"/>
            <a:ext cx="5667480" cy="2773080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scene3d>
            <a:camera prst="obliqueTopLeft"/>
            <a:lightRig dir="t" rig="threePt"/>
          </a:scene3d>
        </p:spPr>
        <p:style>
          <a:lnRef idx="0"/>
          <a:fillRef idx="0"/>
          <a:effectRef idx="0"/>
          <a:fontRef idx="minor"/>
        </p:style>
        <p:txBody>
          <a:bodyPr wrap="none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«Математика –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это удивление,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а через удивление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555555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познается мир»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290" name="Содержимое 8" descr=""/>
          <p:cNvPicPr/>
          <p:nvPr/>
        </p:nvPicPr>
        <p:blipFill>
          <a:blip r:embed="rId3"/>
          <a:stretch/>
        </p:blipFill>
        <p:spPr>
          <a:xfrm>
            <a:off x="1295280" y="3505320"/>
            <a:ext cx="3200040" cy="2895120"/>
          </a:xfrm>
          <a:prstGeom prst="rect">
            <a:avLst/>
          </a:prstGeom>
          <a:ln>
            <a:noFill/>
          </a:ln>
          <a:effectLst>
            <a:reflection algn="bl" blurRad="12700" dir="5400000" dist="5000" endPos="28000" rotWithShape="0" stA="38000" sy="-100000"/>
            <a:softEdge rad="127000"/>
          </a:effectLst>
        </p:spPr>
      </p:pic>
    </p:spTree>
  </p:cSld>
  <p:timing>
    <p:tnLst>
      <p:par>
        <p:cTn id="348" dur="indefinite" restart="never" nodeType="tmRoot">
          <p:childTnLst>
            <p:seq>
              <p:cTn id="349" dur="indefinite" nodeType="mainSeq">
                <p:childTnLst>
                  <p:par>
                    <p:cTn id="350" fill="hold">
                      <p:stCondLst>
                        <p:cond delay="0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nodeType="afterEffect" fill="hold" presetClass="mediacall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57"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58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9" dur="1000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0" nodeType="withEffect" fill="hold" presetClass="path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28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CustomShape 1"/>
          <p:cNvSpPr/>
          <p:nvPr/>
        </p:nvSpPr>
        <p:spPr>
          <a:xfrm>
            <a:off x="1656000" y="1501200"/>
            <a:ext cx="7560000" cy="310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66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ungsuh"/>
                <a:ea typeface="Gungsuh"/>
              </a:rPr>
              <a:t>СПАСИБО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66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ungsuh"/>
                <a:ea typeface="Gungsuh"/>
              </a:rPr>
              <a:t>за внимание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361" dur="indefinite" restart="never" nodeType="tmRoot">
          <p:childTnLst>
            <p:seq>
              <p:cTn id="362" dur="indefinite" nodeType="mainSeq"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>
            <a:alpha val="28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4648320" y="1447920"/>
            <a:ext cx="4495320" cy="639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TextShape 2"/>
          <p:cNvSpPr txBox="1"/>
          <p:nvPr/>
        </p:nvSpPr>
        <p:spPr>
          <a:xfrm>
            <a:off x="1440000" y="1447920"/>
            <a:ext cx="7488000" cy="4974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Если   учитель   имеет    только   любовь  к  делу, 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                                                    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он   будет хороший     учитель. 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Если  учитель  имеет  только любовь к ученикам,  как  отец,   мать 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он  будет лучше  того учителя, который прочел все книги,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но не имеет любви  ни к делу, ни к ученикам. 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Если  учитель  соединяет  в себе любовь к делу и к ученикам, 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                                                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он совершенный учитель.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                                                                               </a:t>
            </a: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Л.Н. Толстой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1435680" y="274680"/>
            <a:ext cx="7497720" cy="1142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1728000" y="1872000"/>
            <a:ext cx="6035760" cy="3384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Задачи: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- рассмотреть и показать на примерах применение нестандартных способов умножения чисел;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- сформировать прочные вычислительные навыки;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- развивать интеллектуальные способности;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- расширять математический кругозор;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- формировать  устойчивый  интерес к математике.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1435680" y="274680"/>
            <a:ext cx="7497720" cy="1142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1. Умножение «палочками»</a:t>
            </a: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                     21х34=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380880" y="1676520"/>
            <a:ext cx="7772040" cy="3580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marL="365760" indent="-28296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Шаг 1: карандаш, лист бумаги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65760" indent="-28296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Шаг 2: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65760" indent="-282960"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>
              <a:lnSpc>
                <a:spcPct val="100000"/>
              </a:lnSpc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65760" indent="-282960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44" name="Line 3"/>
          <p:cNvSpPr/>
          <p:nvPr/>
        </p:nvSpPr>
        <p:spPr>
          <a:xfrm>
            <a:off x="2666880" y="2514600"/>
            <a:ext cx="3429000" cy="75960"/>
          </a:xfrm>
          <a:prstGeom prst="line">
            <a:avLst/>
          </a:prstGeom>
          <a:ln w="316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Line 4"/>
          <p:cNvSpPr/>
          <p:nvPr/>
        </p:nvSpPr>
        <p:spPr>
          <a:xfrm>
            <a:off x="2666880" y="3047760"/>
            <a:ext cx="3429000" cy="1800"/>
          </a:xfrm>
          <a:prstGeom prst="line">
            <a:avLst/>
          </a:prstGeom>
          <a:ln w="316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Line 5"/>
          <p:cNvSpPr/>
          <p:nvPr/>
        </p:nvSpPr>
        <p:spPr>
          <a:xfrm>
            <a:off x="2743200" y="4800600"/>
            <a:ext cx="3276360" cy="1440"/>
          </a:xfrm>
          <a:prstGeom prst="line">
            <a:avLst/>
          </a:prstGeom>
          <a:ln w="3168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Line 6"/>
          <p:cNvSpPr/>
          <p:nvPr/>
        </p:nvSpPr>
        <p:spPr>
          <a:xfrm flipV="1">
            <a:off x="2971800" y="2286000"/>
            <a:ext cx="1440" cy="312408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Line 7"/>
          <p:cNvSpPr/>
          <p:nvPr/>
        </p:nvSpPr>
        <p:spPr>
          <a:xfrm flipV="1">
            <a:off x="3352680" y="2286000"/>
            <a:ext cx="1440" cy="304776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Line 8"/>
          <p:cNvSpPr/>
          <p:nvPr/>
        </p:nvSpPr>
        <p:spPr>
          <a:xfrm flipV="1">
            <a:off x="3657600" y="2286000"/>
            <a:ext cx="1440" cy="312408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Line 9"/>
          <p:cNvSpPr/>
          <p:nvPr/>
        </p:nvSpPr>
        <p:spPr>
          <a:xfrm flipV="1">
            <a:off x="4952880" y="2209680"/>
            <a:ext cx="1440" cy="320040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Line 10"/>
          <p:cNvSpPr/>
          <p:nvPr/>
        </p:nvSpPr>
        <p:spPr>
          <a:xfrm flipV="1">
            <a:off x="5181480" y="2209680"/>
            <a:ext cx="1440" cy="312408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Line 11"/>
          <p:cNvSpPr/>
          <p:nvPr/>
        </p:nvSpPr>
        <p:spPr>
          <a:xfrm flipV="1">
            <a:off x="5486400" y="2209680"/>
            <a:ext cx="1440" cy="312408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Line 12"/>
          <p:cNvSpPr/>
          <p:nvPr/>
        </p:nvSpPr>
        <p:spPr>
          <a:xfrm flipV="1">
            <a:off x="5715000" y="2209680"/>
            <a:ext cx="1440" cy="3200400"/>
          </a:xfrm>
          <a:prstGeom prst="line">
            <a:avLst/>
          </a:prstGeom>
          <a:ln w="31680">
            <a:solidFill>
              <a:srgbClr val="00b05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4" name="CustomShape 13"/>
          <p:cNvSpPr/>
          <p:nvPr/>
        </p:nvSpPr>
        <p:spPr>
          <a:xfrm>
            <a:off x="2819520" y="2438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14"/>
          <p:cNvSpPr/>
          <p:nvPr/>
        </p:nvSpPr>
        <p:spPr>
          <a:xfrm>
            <a:off x="3200400" y="2438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CustomShape 15"/>
          <p:cNvSpPr/>
          <p:nvPr/>
        </p:nvSpPr>
        <p:spPr>
          <a:xfrm>
            <a:off x="3505320" y="2438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CustomShape 16"/>
          <p:cNvSpPr/>
          <p:nvPr/>
        </p:nvSpPr>
        <p:spPr>
          <a:xfrm>
            <a:off x="281952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CustomShape 17"/>
          <p:cNvSpPr/>
          <p:nvPr/>
        </p:nvSpPr>
        <p:spPr>
          <a:xfrm>
            <a:off x="320040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18"/>
          <p:cNvSpPr/>
          <p:nvPr/>
        </p:nvSpPr>
        <p:spPr>
          <a:xfrm>
            <a:off x="350532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CustomShape 19"/>
          <p:cNvSpPr/>
          <p:nvPr/>
        </p:nvSpPr>
        <p:spPr>
          <a:xfrm>
            <a:off x="2140200" y="220968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1" name="CustomShape 20"/>
          <p:cNvSpPr/>
          <p:nvPr/>
        </p:nvSpPr>
        <p:spPr>
          <a:xfrm>
            <a:off x="480060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CustomShape 21"/>
          <p:cNvSpPr/>
          <p:nvPr/>
        </p:nvSpPr>
        <p:spPr>
          <a:xfrm>
            <a:off x="510552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CustomShape 22"/>
          <p:cNvSpPr/>
          <p:nvPr/>
        </p:nvSpPr>
        <p:spPr>
          <a:xfrm>
            <a:off x="533412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CustomShape 23"/>
          <p:cNvSpPr/>
          <p:nvPr/>
        </p:nvSpPr>
        <p:spPr>
          <a:xfrm>
            <a:off x="563868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24"/>
          <p:cNvSpPr/>
          <p:nvPr/>
        </p:nvSpPr>
        <p:spPr>
          <a:xfrm>
            <a:off x="6026400" y="45720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6" name="CustomShape 25"/>
          <p:cNvSpPr/>
          <p:nvPr/>
        </p:nvSpPr>
        <p:spPr>
          <a:xfrm rot="2490000">
            <a:off x="3592800" y="1691640"/>
            <a:ext cx="1627920" cy="4331520"/>
          </a:xfrm>
          <a:prstGeom prst="ellipse">
            <a:avLst/>
          </a:prstGeom>
          <a:noFill/>
          <a:ln cap="rnd" w="25560">
            <a:solidFill>
              <a:schemeClr val="tx1"/>
            </a:solidFill>
            <a:custDash>
              <a:ds d="800000" sp="3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26"/>
          <p:cNvSpPr/>
          <p:nvPr/>
        </p:nvSpPr>
        <p:spPr>
          <a:xfrm>
            <a:off x="4800600" y="25146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27"/>
          <p:cNvSpPr/>
          <p:nvPr/>
        </p:nvSpPr>
        <p:spPr>
          <a:xfrm>
            <a:off x="5029200" y="25146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28"/>
          <p:cNvSpPr/>
          <p:nvPr/>
        </p:nvSpPr>
        <p:spPr>
          <a:xfrm>
            <a:off x="5334120" y="25146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29"/>
          <p:cNvSpPr/>
          <p:nvPr/>
        </p:nvSpPr>
        <p:spPr>
          <a:xfrm>
            <a:off x="5562720" y="25146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30"/>
          <p:cNvSpPr/>
          <p:nvPr/>
        </p:nvSpPr>
        <p:spPr>
          <a:xfrm>
            <a:off x="480060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31"/>
          <p:cNvSpPr/>
          <p:nvPr/>
        </p:nvSpPr>
        <p:spPr>
          <a:xfrm>
            <a:off x="502920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CustomShape 32"/>
          <p:cNvSpPr/>
          <p:nvPr/>
        </p:nvSpPr>
        <p:spPr>
          <a:xfrm>
            <a:off x="533412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CustomShape 33"/>
          <p:cNvSpPr/>
          <p:nvPr/>
        </p:nvSpPr>
        <p:spPr>
          <a:xfrm>
            <a:off x="5562720" y="297180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34"/>
          <p:cNvSpPr/>
          <p:nvPr/>
        </p:nvSpPr>
        <p:spPr>
          <a:xfrm>
            <a:off x="289548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35"/>
          <p:cNvSpPr/>
          <p:nvPr/>
        </p:nvSpPr>
        <p:spPr>
          <a:xfrm>
            <a:off x="320040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CustomShape 36"/>
          <p:cNvSpPr/>
          <p:nvPr/>
        </p:nvSpPr>
        <p:spPr>
          <a:xfrm>
            <a:off x="3581280" y="4724280"/>
            <a:ext cx="228240" cy="151920"/>
          </a:xfrm>
          <a:prstGeom prst="ellipse">
            <a:avLst/>
          </a:prstGeom>
          <a:solidFill>
            <a:srgbClr val="ff0000"/>
          </a:solidFill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CustomShape 37"/>
          <p:cNvSpPr/>
          <p:nvPr/>
        </p:nvSpPr>
        <p:spPr>
          <a:xfrm>
            <a:off x="1760760" y="4648320"/>
            <a:ext cx="9115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9" name="Line 38"/>
          <p:cNvSpPr/>
          <p:nvPr/>
        </p:nvSpPr>
        <p:spPr>
          <a:xfrm>
            <a:off x="1785600" y="5523120"/>
            <a:ext cx="380880" cy="1440"/>
          </a:xfrm>
          <a:prstGeom prst="line">
            <a:avLst/>
          </a:prstGeom>
          <a:ln w="82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CustomShape 39"/>
          <p:cNvSpPr/>
          <p:nvPr/>
        </p:nvSpPr>
        <p:spPr>
          <a:xfrm flipH="1" flipV="1" rot="5400000">
            <a:off x="1257480" y="3771000"/>
            <a:ext cx="1828440" cy="228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88920">
            <a:solidFill>
              <a:schemeClr val="tx1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81" name="CustomShape 40"/>
          <p:cNvSpPr/>
          <p:nvPr/>
        </p:nvSpPr>
        <p:spPr>
          <a:xfrm>
            <a:off x="7010280" y="4495680"/>
            <a:ext cx="17521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714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2" name="CustomShape 41"/>
          <p:cNvSpPr/>
          <p:nvPr/>
        </p:nvSpPr>
        <p:spPr>
          <a:xfrm>
            <a:off x="2140200" y="6095880"/>
            <a:ext cx="385272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Реши сам</a:t>
            </a:r>
            <a:r>
              <a:rPr b="0" lang="ru-RU" sz="32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b="1" lang="ru-RU" sz="32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42х23=</a:t>
            </a:r>
            <a:r>
              <a:rPr b="0" lang="ru-RU" sz="32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3" name="CustomShape 42"/>
          <p:cNvSpPr/>
          <p:nvPr/>
        </p:nvSpPr>
        <p:spPr>
          <a:xfrm>
            <a:off x="5719680" y="6095880"/>
            <a:ext cx="85788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966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" dur="2000"/>
                                        <p:tgtEl>
                                          <p:spTgt spid="143">
                                            <p:txEl>
                                              <p:pRg st="0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9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2000"/>
                                        <p:tgtEl>
                                          <p:spTgt spid="143">
                                            <p:txEl>
                                              <p:pRg st="29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1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" dur="2000"/>
                                        <p:tgtEl>
                                          <p:spTgt spid="143">
                                            <p:txEl>
                                              <p:pRg st="41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0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5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6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7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57200" y="533520"/>
            <a:ext cx="8229240" cy="837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0" lang="en-US" sz="72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2. Умножение «прямоугольником» </a:t>
            </a:r>
            <a:r>
              <a:rPr b="0" lang="en-US" sz="72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0" lang="en-US" sz="72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654х44=</a:t>
            </a:r>
            <a:r>
              <a:rPr b="0" lang="en-US" sz="40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r>
              <a:rPr b="0" lang="en-US" sz="40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    </a:t>
            </a:r>
            <a:r>
              <a:rPr b="0" lang="en-US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
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85" name="Picture 2" descr=""/>
          <p:cNvPicPr/>
          <p:nvPr/>
        </p:nvPicPr>
        <p:blipFill>
          <a:blip r:embed="rId1"/>
          <a:stretch/>
        </p:blipFill>
        <p:spPr>
          <a:xfrm>
            <a:off x="1295280" y="2057400"/>
            <a:ext cx="5792400" cy="3504960"/>
          </a:xfrm>
          <a:prstGeom prst="rect">
            <a:avLst/>
          </a:prstGeom>
          <a:ln>
            <a:noFill/>
          </a:ln>
        </p:spPr>
      </p:pic>
      <p:sp>
        <p:nvSpPr>
          <p:cNvPr id="186" name="CustomShape 2"/>
          <p:cNvSpPr/>
          <p:nvPr/>
        </p:nvSpPr>
        <p:spPr>
          <a:xfrm>
            <a:off x="2063880" y="1295280"/>
            <a:ext cx="561960" cy="913320"/>
          </a:xfrm>
          <a:prstGeom prst="rect">
            <a:avLst/>
          </a:prstGeom>
          <a:solidFill>
            <a:srgbClr val="ffff00"/>
          </a:solidFill>
          <a:ln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7" name="CustomShape 3"/>
          <p:cNvSpPr/>
          <p:nvPr/>
        </p:nvSpPr>
        <p:spPr>
          <a:xfrm>
            <a:off x="3740400" y="1371600"/>
            <a:ext cx="561960" cy="9133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8" name="CustomShape 4"/>
          <p:cNvSpPr/>
          <p:nvPr/>
        </p:nvSpPr>
        <p:spPr>
          <a:xfrm>
            <a:off x="5492880" y="1371600"/>
            <a:ext cx="561960" cy="9133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9" name="CustomShape 5"/>
          <p:cNvSpPr/>
          <p:nvPr/>
        </p:nvSpPr>
        <p:spPr>
          <a:xfrm>
            <a:off x="6864480" y="2514600"/>
            <a:ext cx="561960" cy="9133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0" name="CustomShape 6"/>
          <p:cNvSpPr/>
          <p:nvPr/>
        </p:nvSpPr>
        <p:spPr>
          <a:xfrm>
            <a:off x="2444760" y="2743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1" name="CustomShape 7"/>
          <p:cNvSpPr/>
          <p:nvPr/>
        </p:nvSpPr>
        <p:spPr>
          <a:xfrm>
            <a:off x="1683000" y="243828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2" name="CustomShape 8"/>
          <p:cNvSpPr/>
          <p:nvPr/>
        </p:nvSpPr>
        <p:spPr>
          <a:xfrm>
            <a:off x="2597400" y="3886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3" name="CustomShape 9"/>
          <p:cNvSpPr/>
          <p:nvPr/>
        </p:nvSpPr>
        <p:spPr>
          <a:xfrm>
            <a:off x="6864480" y="3733920"/>
            <a:ext cx="561960" cy="9133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4" name="CustomShape 10"/>
          <p:cNvSpPr/>
          <p:nvPr/>
        </p:nvSpPr>
        <p:spPr>
          <a:xfrm>
            <a:off x="1683000" y="358128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5" name="CustomShape 11"/>
          <p:cNvSpPr/>
          <p:nvPr/>
        </p:nvSpPr>
        <p:spPr>
          <a:xfrm>
            <a:off x="3206880" y="236232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6" name="CustomShape 12"/>
          <p:cNvSpPr/>
          <p:nvPr/>
        </p:nvSpPr>
        <p:spPr>
          <a:xfrm>
            <a:off x="3206880" y="358128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7" name="CustomShape 13"/>
          <p:cNvSpPr/>
          <p:nvPr/>
        </p:nvSpPr>
        <p:spPr>
          <a:xfrm>
            <a:off x="4197600" y="2743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8" name="CustomShape 14"/>
          <p:cNvSpPr/>
          <p:nvPr/>
        </p:nvSpPr>
        <p:spPr>
          <a:xfrm>
            <a:off x="4273560" y="3886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9" name="CustomShape 15"/>
          <p:cNvSpPr/>
          <p:nvPr/>
        </p:nvSpPr>
        <p:spPr>
          <a:xfrm>
            <a:off x="5035680" y="236232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0" name="CustomShape 16"/>
          <p:cNvSpPr/>
          <p:nvPr/>
        </p:nvSpPr>
        <p:spPr>
          <a:xfrm>
            <a:off x="5112000" y="358128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1" name="CustomShape 17"/>
          <p:cNvSpPr/>
          <p:nvPr/>
        </p:nvSpPr>
        <p:spPr>
          <a:xfrm>
            <a:off x="5950080" y="2743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2" name="CustomShape 18"/>
          <p:cNvSpPr/>
          <p:nvPr/>
        </p:nvSpPr>
        <p:spPr>
          <a:xfrm>
            <a:off x="6102360" y="3886200"/>
            <a:ext cx="5619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3" name="CustomShape 19"/>
          <p:cNvSpPr/>
          <p:nvPr/>
        </p:nvSpPr>
        <p:spPr>
          <a:xfrm>
            <a:off x="844560" y="2514600"/>
            <a:ext cx="561960" cy="913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4" name="CustomShape 20"/>
          <p:cNvSpPr/>
          <p:nvPr/>
        </p:nvSpPr>
        <p:spPr>
          <a:xfrm>
            <a:off x="768600" y="3809880"/>
            <a:ext cx="561960" cy="913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5" name="CustomShape 21"/>
          <p:cNvSpPr/>
          <p:nvPr/>
        </p:nvSpPr>
        <p:spPr>
          <a:xfrm>
            <a:off x="1911600" y="4952880"/>
            <a:ext cx="561960" cy="913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6" name="CustomShape 22"/>
          <p:cNvSpPr/>
          <p:nvPr/>
        </p:nvSpPr>
        <p:spPr>
          <a:xfrm>
            <a:off x="3664080" y="5029200"/>
            <a:ext cx="561960" cy="913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7" name="CustomShape 23"/>
          <p:cNvSpPr/>
          <p:nvPr/>
        </p:nvSpPr>
        <p:spPr>
          <a:xfrm>
            <a:off x="5562720" y="4952880"/>
            <a:ext cx="609120" cy="913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8" name="CustomShape 24"/>
          <p:cNvSpPr/>
          <p:nvPr/>
        </p:nvSpPr>
        <p:spPr>
          <a:xfrm>
            <a:off x="6719400" y="5638680"/>
            <a:ext cx="211212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49" strike="noStrike">
                <a:solidFill>
                  <a:srgbClr val="ffb809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28776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9" name="CustomShape 25"/>
          <p:cNvSpPr/>
          <p:nvPr/>
        </p:nvSpPr>
        <p:spPr>
          <a:xfrm flipV="1" rot="10800000">
            <a:off x="1676520" y="3276720"/>
            <a:ext cx="380520" cy="375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00b05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0" name="CustomShape 26"/>
          <p:cNvSpPr/>
          <p:nvPr/>
        </p:nvSpPr>
        <p:spPr>
          <a:xfrm flipV="1" rot="10800000">
            <a:off x="3809880" y="5029200"/>
            <a:ext cx="2666520" cy="2057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00b05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1" name="CustomShape 27"/>
          <p:cNvSpPr/>
          <p:nvPr/>
        </p:nvSpPr>
        <p:spPr>
          <a:xfrm flipV="1" rot="10800000">
            <a:off x="5486400" y="5180760"/>
            <a:ext cx="3047760" cy="2209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00b05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CustomShape 28"/>
          <p:cNvSpPr/>
          <p:nvPr/>
        </p:nvSpPr>
        <p:spPr>
          <a:xfrm flipV="1" rot="10800000">
            <a:off x="6705720" y="5104800"/>
            <a:ext cx="2361960" cy="1828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00b05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CustomShape 29"/>
          <p:cNvSpPr/>
          <p:nvPr/>
        </p:nvSpPr>
        <p:spPr>
          <a:xfrm flipV="1" rot="10800000">
            <a:off x="6400800" y="5104800"/>
            <a:ext cx="533160" cy="380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76320">
            <a:solidFill>
              <a:srgbClr val="00b050"/>
            </a:solidFill>
            <a:round/>
            <a:tailEnd len="med" type="arrow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88" dur="indefinite" restart="never" nodeType="tmRoot">
          <p:childTnLst>
            <p:seq>
              <p:cTn id="189" dur="indefinite" nodeType="mainSeq">
                <p:childTnLst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CustomShape 1"/>
          <p:cNvSpPr/>
          <p:nvPr/>
        </p:nvSpPr>
        <p:spPr>
          <a:xfrm>
            <a:off x="1939320" y="333360"/>
            <a:ext cx="5883840" cy="516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Умножение числа на 11, 111,…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15" name="CustomShape 2"/>
          <p:cNvSpPr/>
          <p:nvPr/>
        </p:nvSpPr>
        <p:spPr>
          <a:xfrm>
            <a:off x="468360" y="981000"/>
            <a:ext cx="7921440" cy="934560"/>
          </a:xfrm>
          <a:prstGeom prst="rect">
            <a:avLst/>
          </a:prstGeom>
          <a:solidFill>
            <a:srgbClr val="dafbfe"/>
          </a:solidFill>
          <a:ln w="9360">
            <a:solidFill>
              <a:schemeClr val="bg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Следует </a:t>
            </a:r>
            <a:r>
              <a:rPr b="1" lang="ru-RU" sz="18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«раздвинуть»  цифры</a:t>
            </a: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числа, умножаемого на 11,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 в образовавшийся промежуток </a:t>
            </a:r>
            <a:r>
              <a:rPr b="1" lang="ru-RU" sz="18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вписать сумму этих цифр.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16" name="Object 3"/>
          <p:cNvGraphicFramePr/>
          <p:nvPr/>
        </p:nvGraphicFramePr>
        <p:xfrm>
          <a:off x="1403280" y="2049480"/>
          <a:ext cx="5758920" cy="77436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217" name="Object 7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03280" y="2049480"/>
                    <a:ext cx="5758920" cy="7743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218" name="CustomShape 4"/>
          <p:cNvSpPr/>
          <p:nvPr/>
        </p:nvSpPr>
        <p:spPr>
          <a:xfrm rot="5400000">
            <a:off x="4284000" y="2277360"/>
            <a:ext cx="576000" cy="1294920"/>
          </a:xfrm>
          <a:prstGeom prst="rightBrace">
            <a:avLst>
              <a:gd name="adj1" fmla="val 18733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CustomShape 5"/>
          <p:cNvSpPr/>
          <p:nvPr/>
        </p:nvSpPr>
        <p:spPr>
          <a:xfrm>
            <a:off x="4427640" y="3357720"/>
            <a:ext cx="35352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20" name="Line 6"/>
          <p:cNvSpPr/>
          <p:nvPr/>
        </p:nvSpPr>
        <p:spPr>
          <a:xfrm>
            <a:off x="6443640" y="2707920"/>
            <a:ext cx="287280" cy="360"/>
          </a:xfrm>
          <a:prstGeom prst="line">
            <a:avLst/>
          </a:prstGeom>
          <a:ln w="5724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1" name="Line 7"/>
          <p:cNvSpPr/>
          <p:nvPr/>
        </p:nvSpPr>
        <p:spPr>
          <a:xfrm flipV="1">
            <a:off x="4716360" y="2781000"/>
            <a:ext cx="1871640" cy="792360"/>
          </a:xfrm>
          <a:prstGeom prst="line">
            <a:avLst/>
          </a:prstGeom>
          <a:ln w="28440">
            <a:solidFill>
              <a:schemeClr val="tx1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CustomShape 8"/>
          <p:cNvSpPr/>
          <p:nvPr/>
        </p:nvSpPr>
        <p:spPr>
          <a:xfrm>
            <a:off x="611280" y="4076640"/>
            <a:ext cx="3528720" cy="5778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Реши сам: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23" name="Object 9"/>
          <p:cNvGraphicFramePr/>
          <p:nvPr/>
        </p:nvGraphicFramePr>
        <p:xfrm>
          <a:off x="1068480" y="5084640"/>
          <a:ext cx="2169720" cy="705960"/>
        </p:xfrm>
        <a:graphic>
          <a:graphicData uri="http://schemas.openxmlformats.org/presentationml/2006/ole">
            <p:oleObj progId="Equation.3" r:id="rId3" spid="">
              <p:embed/>
              <p:pic>
                <p:nvPicPr>
                  <p:cNvPr id="224" name="Object 33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068480" y="5084640"/>
                    <a:ext cx="2169720" cy="7059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5" name="Object 10"/>
          <p:cNvGraphicFramePr/>
          <p:nvPr/>
        </p:nvGraphicFramePr>
        <p:xfrm>
          <a:off x="3181320" y="5100480"/>
          <a:ext cx="1058400" cy="705960"/>
        </p:xfrm>
        <a:graphic>
          <a:graphicData uri="http://schemas.openxmlformats.org/presentationml/2006/ole">
            <p:oleObj progId="Equation.3" r:id="rId5" spid="">
              <p:embed/>
              <p:pic>
                <p:nvPicPr>
                  <p:cNvPr id="226" name="Объект 1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181320" y="5100480"/>
                    <a:ext cx="1058400" cy="70596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7" name="Object 11"/>
          <p:cNvGraphicFramePr/>
          <p:nvPr/>
        </p:nvGraphicFramePr>
        <p:xfrm>
          <a:off x="5567400" y="5084640"/>
          <a:ext cx="2184120" cy="711000"/>
        </p:xfrm>
        <a:graphic>
          <a:graphicData uri="http://schemas.openxmlformats.org/presentationml/2006/ole">
            <p:oleObj progId="Equation.3" r:id="rId7" spid="">
              <p:embed/>
              <p:pic>
                <p:nvPicPr>
                  <p:cNvPr id="228" name="Object 15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567400" y="5084640"/>
                    <a:ext cx="2184120" cy="7110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9" name="Object 12"/>
          <p:cNvGraphicFramePr/>
          <p:nvPr/>
        </p:nvGraphicFramePr>
        <p:xfrm>
          <a:off x="7740720" y="5073480"/>
          <a:ext cx="945720" cy="711000"/>
        </p:xfrm>
        <a:graphic>
          <a:graphicData uri="http://schemas.openxmlformats.org/presentationml/2006/ole">
            <p:oleObj progId="Equation.3" r:id="rId9" spid="">
              <p:embed/>
              <p:pic>
                <p:nvPicPr>
                  <p:cNvPr id="230" name="Объект 2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7740720" y="5073480"/>
                    <a:ext cx="945720" cy="71100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</p:spTree>
  </p:cSld>
  <p:timing>
    <p:tnLst>
      <p:par>
        <p:cTn id="314" dur="indefinite" restart="never" nodeType="tmRoot">
          <p:childTnLst>
            <p:seq>
              <p:cTn id="315" dur="indefinite" nodeType="mainSeq">
                <p:childTnLst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1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6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CustomShape 1"/>
          <p:cNvSpPr/>
          <p:nvPr/>
        </p:nvSpPr>
        <p:spPr>
          <a:xfrm>
            <a:off x="971640" y="333360"/>
            <a:ext cx="719424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Умножение чисел на 111, 1111 и т.д.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32" name="CustomShape 2"/>
          <p:cNvSpPr/>
          <p:nvPr/>
        </p:nvSpPr>
        <p:spPr>
          <a:xfrm>
            <a:off x="228600" y="838080"/>
            <a:ext cx="8640360" cy="1510920"/>
          </a:xfrm>
          <a:prstGeom prst="rect">
            <a:avLst/>
          </a:prstGeom>
          <a:solidFill>
            <a:srgbClr val="dafbfe"/>
          </a:solidFill>
          <a:ln w="9360">
            <a:solidFill>
              <a:schemeClr val="bg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Чтобы двузначное число умножить на 111, 1111 и т.д.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надо мысленно цифры этого числа </a:t>
            </a: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раздвинуть</a:t>
            </a: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на два, три шага,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сложить цифры и записать соответствующее количество раз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их </a:t>
            </a: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сумму между раздвинутыми</a:t>
            </a:r>
            <a:r>
              <a:rPr b="1" lang="ru-RU" sz="1800" spc="-1" strike="noStrike">
                <a:solidFill>
                  <a:srgbClr val="0000cc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цифрами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33" name="Object 3"/>
          <p:cNvGraphicFramePr/>
          <p:nvPr/>
        </p:nvGraphicFramePr>
        <p:xfrm>
          <a:off x="900000" y="2658960"/>
          <a:ext cx="5905080" cy="57924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234" name="Object 6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0000" y="2658960"/>
                    <a:ext cx="5905080" cy="57924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235" name="Line 4"/>
          <p:cNvSpPr/>
          <p:nvPr/>
        </p:nvSpPr>
        <p:spPr>
          <a:xfrm>
            <a:off x="1187280" y="3141360"/>
            <a:ext cx="360" cy="432000"/>
          </a:xfrm>
          <a:prstGeom prst="line">
            <a:avLst/>
          </a:prstGeom>
          <a:ln w="57240">
            <a:solidFill>
              <a:srgbClr val="cc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36" name="CustomShape 5"/>
          <p:cNvSpPr/>
          <p:nvPr/>
        </p:nvSpPr>
        <p:spPr>
          <a:xfrm>
            <a:off x="179280" y="3645000"/>
            <a:ext cx="2468160" cy="639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раздвинуть на 2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шага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37" name="CustomShape 6"/>
          <p:cNvSpPr/>
          <p:nvPr/>
        </p:nvSpPr>
        <p:spPr>
          <a:xfrm rot="5400000">
            <a:off x="3383280" y="2960640"/>
            <a:ext cx="360000" cy="1007640"/>
          </a:xfrm>
          <a:prstGeom prst="rightBrace">
            <a:avLst>
              <a:gd name="adj1" fmla="val 23311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7"/>
          <p:cNvSpPr/>
          <p:nvPr/>
        </p:nvSpPr>
        <p:spPr>
          <a:xfrm rot="5400000">
            <a:off x="4608000" y="2961720"/>
            <a:ext cx="288720" cy="934560"/>
          </a:xfrm>
          <a:prstGeom prst="rightBrace">
            <a:avLst>
              <a:gd name="adj1" fmla="val 26969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CustomShape 8"/>
          <p:cNvSpPr/>
          <p:nvPr/>
        </p:nvSpPr>
        <p:spPr>
          <a:xfrm>
            <a:off x="3368880" y="3789360"/>
            <a:ext cx="32292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40" name="CustomShape 9"/>
          <p:cNvSpPr/>
          <p:nvPr/>
        </p:nvSpPr>
        <p:spPr>
          <a:xfrm>
            <a:off x="4592880" y="3657600"/>
            <a:ext cx="32292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41" name="CustomShape 10"/>
          <p:cNvSpPr/>
          <p:nvPr/>
        </p:nvSpPr>
        <p:spPr>
          <a:xfrm flipV="1">
            <a:off x="3564000" y="3141000"/>
            <a:ext cx="2736360" cy="936360"/>
          </a:xfrm>
          <a:custGeom>
            <a:avLst/>
            <a:gdLst/>
            <a:ahLst/>
            <a:rect l="l" t="t" r="r" b="b"/>
            <a:pathLst>
              <a:path w="21600" h="21569"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lnTo>
                  <a:pt x="0" y="21569"/>
                </a:lnTo>
                <a:lnTo>
                  <a:pt x="1157" y="0"/>
                </a:lnTo>
                <a:close/>
              </a:path>
            </a:pathLst>
          </a:cu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CustomShape 11"/>
          <p:cNvSpPr/>
          <p:nvPr/>
        </p:nvSpPr>
        <p:spPr>
          <a:xfrm flipV="1">
            <a:off x="4788000" y="3141000"/>
            <a:ext cx="1800000" cy="791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44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43" name="Object 12"/>
          <p:cNvGraphicFramePr/>
          <p:nvPr/>
        </p:nvGraphicFramePr>
        <p:xfrm>
          <a:off x="914400" y="4724280"/>
          <a:ext cx="7992720" cy="623520"/>
        </p:xfrm>
        <a:graphic>
          <a:graphicData uri="http://schemas.openxmlformats.org/presentationml/2006/ole">
            <p:oleObj progId="Equation.3" r:id="rId3" spid="">
              <p:embed/>
              <p:pic>
                <p:nvPicPr>
                  <p:cNvPr id="244" name="Object 24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4724280"/>
                    <a:ext cx="7992720" cy="62352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pic>
        <p:nvPicPr>
          <p:cNvPr id="245" name="Рисунок 19" descr=""/>
          <p:cNvPicPr/>
          <p:nvPr/>
        </p:nvPicPr>
        <p:blipFill>
          <a:blip r:embed="rId5"/>
          <a:stretch/>
        </p:blipFill>
        <p:spPr>
          <a:xfrm>
            <a:off x="7543800" y="5429160"/>
            <a:ext cx="1428480" cy="1428480"/>
          </a:xfrm>
          <a:prstGeom prst="rect">
            <a:avLst/>
          </a:prstGeom>
          <a:ln>
            <a:noFill/>
          </a:ln>
        </p:spPr>
      </p:pic>
      <p:sp>
        <p:nvSpPr>
          <p:cNvPr id="246" name="CustomShape 13"/>
          <p:cNvSpPr/>
          <p:nvPr/>
        </p:nvSpPr>
        <p:spPr>
          <a:xfrm>
            <a:off x="380880" y="5715000"/>
            <a:ext cx="2592000" cy="6390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раздвинуть на 3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cc33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шага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47" name="Line 14"/>
          <p:cNvSpPr/>
          <p:nvPr/>
        </p:nvSpPr>
        <p:spPr>
          <a:xfrm>
            <a:off x="1295280" y="5410080"/>
            <a:ext cx="360" cy="358560"/>
          </a:xfrm>
          <a:prstGeom prst="line">
            <a:avLst/>
          </a:prstGeom>
          <a:ln w="57240">
            <a:solidFill>
              <a:srgbClr val="cc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28" dur="indefinite" restart="never" nodeType="tmRoot">
          <p:childTnLst>
            <p:seq>
              <p:cTn id="329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1"/>
          <p:cNvSpPr/>
          <p:nvPr/>
        </p:nvSpPr>
        <p:spPr>
          <a:xfrm>
            <a:off x="1404360" y="304920"/>
            <a:ext cx="5708520" cy="821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5.Возведение в квадрат двузначных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чисел, оканчивающихся на 5: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49" name="Object 2"/>
          <p:cNvGraphicFramePr/>
          <p:nvPr/>
        </p:nvGraphicFramePr>
        <p:xfrm>
          <a:off x="900000" y="1801800"/>
          <a:ext cx="4968360" cy="109332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250" name="Object 5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00000" y="1801800"/>
                    <a:ext cx="4968360" cy="109332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251" name="Line 3"/>
          <p:cNvSpPr/>
          <p:nvPr/>
        </p:nvSpPr>
        <p:spPr>
          <a:xfrm>
            <a:off x="1116000" y="3141360"/>
            <a:ext cx="287280" cy="36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2" name="Line 4"/>
          <p:cNvSpPr/>
          <p:nvPr/>
        </p:nvSpPr>
        <p:spPr>
          <a:xfrm>
            <a:off x="1258560" y="2923920"/>
            <a:ext cx="360" cy="360360"/>
          </a:xfrm>
          <a:prstGeom prst="line">
            <a:avLst/>
          </a:prstGeom>
          <a:ln w="38160">
            <a:solidFill>
              <a:srgbClr val="cc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CustomShape 5"/>
          <p:cNvSpPr/>
          <p:nvPr/>
        </p:nvSpPr>
        <p:spPr>
          <a:xfrm>
            <a:off x="1042920" y="3429000"/>
            <a:ext cx="122508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1=9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54" name="Line 6"/>
          <p:cNvSpPr/>
          <p:nvPr/>
        </p:nvSpPr>
        <p:spPr>
          <a:xfrm flipV="1">
            <a:off x="3203280" y="2565360"/>
            <a:ext cx="1656000" cy="1512720"/>
          </a:xfrm>
          <a:prstGeom prst="line">
            <a:avLst/>
          </a:prstGeom>
          <a:ln w="9360">
            <a:solidFill>
              <a:srgbClr val="cc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Line 7"/>
          <p:cNvSpPr/>
          <p:nvPr/>
        </p:nvSpPr>
        <p:spPr>
          <a:xfrm flipH="1" flipV="1">
            <a:off x="5508360" y="2636640"/>
            <a:ext cx="2158920" cy="1440000"/>
          </a:xfrm>
          <a:prstGeom prst="line">
            <a:avLst/>
          </a:prstGeom>
          <a:ln w="9360">
            <a:solidFill>
              <a:srgbClr val="cc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256" name="Object 8"/>
          <p:cNvGraphicFramePr/>
          <p:nvPr/>
        </p:nvGraphicFramePr>
        <p:xfrm>
          <a:off x="1476360" y="4005360"/>
          <a:ext cx="1800000" cy="536040"/>
        </p:xfrm>
        <a:graphic>
          <a:graphicData uri="http://schemas.openxmlformats.org/presentationml/2006/ole">
            <p:oleObj progId="Equation.3" r:id="rId3" spid="">
              <p:embed/>
              <p:pic>
                <p:nvPicPr>
                  <p:cNvPr id="257" name="Object 11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476360" y="4005360"/>
                    <a:ext cx="1800000" cy="53604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258" name="CustomShape 9"/>
          <p:cNvSpPr/>
          <p:nvPr/>
        </p:nvSpPr>
        <p:spPr>
          <a:xfrm>
            <a:off x="3666240" y="4076640"/>
            <a:ext cx="4986000" cy="3952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и в конце всегда приписываем 25</a:t>
            </a:r>
            <a:r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 т.к.5*5=25)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59" name="Object 10"/>
          <p:cNvGraphicFramePr/>
          <p:nvPr/>
        </p:nvGraphicFramePr>
        <p:xfrm>
          <a:off x="3048120" y="5040360"/>
          <a:ext cx="1577520" cy="1120320"/>
        </p:xfrm>
        <a:graphic>
          <a:graphicData uri="http://schemas.openxmlformats.org/presentationml/2006/ole">
            <p:oleObj progId="Equation.3" r:id="rId5" spid="">
              <p:embed/>
              <p:pic>
                <p:nvPicPr>
                  <p:cNvPr id="260" name="Object 17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5040360"/>
                    <a:ext cx="1577520" cy="112032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1" name="Object 11"/>
          <p:cNvGraphicFramePr/>
          <p:nvPr/>
        </p:nvGraphicFramePr>
        <p:xfrm>
          <a:off x="4724280" y="5105520"/>
          <a:ext cx="972720" cy="442440"/>
        </p:xfrm>
        <a:graphic>
          <a:graphicData uri="http://schemas.openxmlformats.org/presentationml/2006/ole">
            <p:oleObj progId="Equation.3" r:id="rId7" spid="">
              <p:embed/>
              <p:pic>
                <p:nvPicPr>
                  <p:cNvPr id="262" name="Объект 2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724280" y="5105520"/>
                    <a:ext cx="972720" cy="44244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63" name="Object 12"/>
          <p:cNvGraphicFramePr/>
          <p:nvPr/>
        </p:nvGraphicFramePr>
        <p:xfrm>
          <a:off x="4648320" y="5638680"/>
          <a:ext cx="902880" cy="469440"/>
        </p:xfrm>
        <a:graphic>
          <a:graphicData uri="http://schemas.openxmlformats.org/presentationml/2006/ole">
            <p:oleObj progId="Equation.3" r:id="rId9" spid="">
              <p:embed/>
              <p:pic>
                <p:nvPicPr>
                  <p:cNvPr id="264" name="Объект 3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648320" y="5638680"/>
                    <a:ext cx="902880" cy="46944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pic>
        <p:nvPicPr>
          <p:cNvPr id="265" name="Рисунок 14" descr=""/>
          <p:cNvPicPr/>
          <p:nvPr/>
        </p:nvPicPr>
        <p:blipFill>
          <a:blip r:embed="rId11"/>
          <a:stretch/>
        </p:blipFill>
        <p:spPr>
          <a:xfrm>
            <a:off x="7391520" y="4952880"/>
            <a:ext cx="1428480" cy="1428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30" dur="indefinite" restart="never" nodeType="tmRoot">
          <p:childTnLst>
            <p:seq>
              <p:cTn id="331" dur="indefinite" nodeType="mainSeq">
                <p:childTnLst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6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7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2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3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CustomShape 1"/>
          <p:cNvSpPr/>
          <p:nvPr/>
        </p:nvSpPr>
        <p:spPr>
          <a:xfrm>
            <a:off x="1575000" y="304920"/>
            <a:ext cx="6586560" cy="4561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cc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Произведение двузначных чисел до 20: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267" name="Object 2"/>
          <p:cNvGraphicFramePr/>
          <p:nvPr/>
        </p:nvGraphicFramePr>
        <p:xfrm>
          <a:off x="1295280" y="1523880"/>
          <a:ext cx="7619760" cy="2373120"/>
        </p:xfrm>
        <a:graphic>
          <a:graphicData uri="http://schemas.openxmlformats.org/presentationml/2006/ole">
            <p:oleObj progId="Equation.3" r:id="rId1" spid="">
              <p:embed/>
              <p:pic>
                <p:nvPicPr>
                  <p:cNvPr id="268" name="Object 7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523880"/>
                    <a:ext cx="7619760" cy="2373120"/>
                  </a:xfrm>
                  <a:prstGeom prst="rect">
                    <a:avLst/>
                  </a:prstGeom>
                  <a:ln>
                    <a:noFill/>
                  </a:ln>
                </p:spPr>
              </p:pic>
            </p:oleObj>
          </a:graphicData>
        </a:graphic>
      </p:graphicFrame>
      <p:sp>
        <p:nvSpPr>
          <p:cNvPr id="269" name="CustomShape 3"/>
          <p:cNvSpPr/>
          <p:nvPr/>
        </p:nvSpPr>
        <p:spPr>
          <a:xfrm>
            <a:off x="6860520" y="2971800"/>
            <a:ext cx="30744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r>
            <a:endParaRPr b="0" lang="ru-RU" sz="1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70" name="Line 4"/>
          <p:cNvSpPr/>
          <p:nvPr/>
        </p:nvSpPr>
        <p:spPr>
          <a:xfrm>
            <a:off x="6705360" y="3733560"/>
            <a:ext cx="45720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CustomShape 5"/>
          <p:cNvSpPr/>
          <p:nvPr/>
        </p:nvSpPr>
        <p:spPr>
          <a:xfrm rot="5400000">
            <a:off x="3829320" y="1885680"/>
            <a:ext cx="360000" cy="1007640"/>
          </a:xfrm>
          <a:prstGeom prst="rightBrace">
            <a:avLst>
              <a:gd name="adj1" fmla="val 23311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2" name="CustomShape 6"/>
          <p:cNvSpPr/>
          <p:nvPr/>
        </p:nvSpPr>
        <p:spPr>
          <a:xfrm rot="5400000">
            <a:off x="5277240" y="1733400"/>
            <a:ext cx="360000" cy="1007640"/>
          </a:xfrm>
          <a:prstGeom prst="rightBrace">
            <a:avLst>
              <a:gd name="adj1" fmla="val 23311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3" name="CustomShape 7"/>
          <p:cNvSpPr/>
          <p:nvPr/>
        </p:nvSpPr>
        <p:spPr>
          <a:xfrm rot="5400000">
            <a:off x="5277240" y="3409920"/>
            <a:ext cx="360000" cy="1007640"/>
          </a:xfrm>
          <a:prstGeom prst="rightBrace">
            <a:avLst>
              <a:gd name="adj1" fmla="val 23311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4" name="CustomShape 8"/>
          <p:cNvSpPr/>
          <p:nvPr/>
        </p:nvSpPr>
        <p:spPr>
          <a:xfrm rot="5400000">
            <a:off x="3905640" y="3562200"/>
            <a:ext cx="360000" cy="1007640"/>
          </a:xfrm>
          <a:prstGeom prst="rightBrace">
            <a:avLst>
              <a:gd name="adj1" fmla="val 23311"/>
              <a:gd name="adj2" fmla="val 50000"/>
            </a:avLst>
          </a:prstGeom>
          <a:noFill/>
          <a:ln w="936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5" name="CustomShape 9"/>
          <p:cNvSpPr/>
          <p:nvPr/>
        </p:nvSpPr>
        <p:spPr>
          <a:xfrm flipV="1">
            <a:off x="3886200" y="2208960"/>
            <a:ext cx="3047760" cy="402840"/>
          </a:xfrm>
          <a:custGeom>
            <a:avLst/>
            <a:gdLst/>
            <a:ahLst/>
            <a:rect l="l" t="t" r="r" b="b"/>
            <a:pathLst>
              <a:path w="21600" h="21569"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lnTo>
                  <a:pt x="0" y="21569"/>
                </a:lnTo>
                <a:lnTo>
                  <a:pt x="1157" y="0"/>
                </a:lnTo>
                <a:close/>
              </a:path>
            </a:pathLst>
          </a:cu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6" name="Line 10"/>
          <p:cNvSpPr/>
          <p:nvPr/>
        </p:nvSpPr>
        <p:spPr>
          <a:xfrm>
            <a:off x="6705360" y="2133360"/>
            <a:ext cx="38124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7" name="CustomShape 11"/>
          <p:cNvSpPr/>
          <p:nvPr/>
        </p:nvSpPr>
        <p:spPr>
          <a:xfrm flipV="1">
            <a:off x="5410080" y="2133720"/>
            <a:ext cx="1904760" cy="228240"/>
          </a:xfrm>
          <a:custGeom>
            <a:avLst/>
            <a:gdLst/>
            <a:ahLst/>
            <a:rect l="l" t="t" r="r" b="b"/>
            <a:pathLst>
              <a:path w="21600" h="21569"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lnTo>
                  <a:pt x="0" y="21569"/>
                </a:lnTo>
                <a:lnTo>
                  <a:pt x="1157" y="0"/>
                </a:lnTo>
                <a:close/>
              </a:path>
            </a:pathLst>
          </a:custGeom>
          <a:noFill/>
          <a:ln w="28440">
            <a:solidFill>
              <a:schemeClr val="accent4">
                <a:lumMod val="75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8" name="CustomShape 12"/>
          <p:cNvSpPr/>
          <p:nvPr/>
        </p:nvSpPr>
        <p:spPr>
          <a:xfrm flipV="1">
            <a:off x="3962520" y="3733200"/>
            <a:ext cx="3047760" cy="402840"/>
          </a:xfrm>
          <a:custGeom>
            <a:avLst/>
            <a:gdLst/>
            <a:ahLst/>
            <a:rect l="l" t="t" r="r" b="b"/>
            <a:pathLst>
              <a:path w="21600" h="21569"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lnTo>
                  <a:pt x="0" y="21569"/>
                </a:lnTo>
                <a:lnTo>
                  <a:pt x="1157" y="0"/>
                </a:lnTo>
                <a:close/>
              </a:path>
            </a:pathLst>
          </a:cu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79" name="CustomShape 13"/>
          <p:cNvSpPr/>
          <p:nvPr/>
        </p:nvSpPr>
        <p:spPr>
          <a:xfrm flipV="1">
            <a:off x="5410080" y="3733920"/>
            <a:ext cx="1904760" cy="228240"/>
          </a:xfrm>
          <a:custGeom>
            <a:avLst/>
            <a:gdLst/>
            <a:ahLst/>
            <a:rect l="l" t="t" r="r" b="b"/>
            <a:pathLst>
              <a:path w="21600" h="21569"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moveTo>
                  <a:pt x="1157" y="0"/>
                </a:moveTo>
                <a:cubicBezTo>
                  <a:pt x="12620" y="615"/>
                  <a:pt x="21600" y="10089"/>
                  <a:pt x="21600" y="21569"/>
                </a:cubicBezTo>
                <a:lnTo>
                  <a:pt x="0" y="21569"/>
                </a:lnTo>
                <a:lnTo>
                  <a:pt x="1157" y="0"/>
                </a:lnTo>
                <a:close/>
              </a:path>
            </a:pathLst>
          </a:custGeom>
          <a:noFill/>
          <a:ln w="28440">
            <a:solidFill>
              <a:schemeClr val="accent4">
                <a:lumMod val="75000"/>
              </a:scheme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0" name="Line 14"/>
          <p:cNvSpPr/>
          <p:nvPr/>
        </p:nvSpPr>
        <p:spPr>
          <a:xfrm>
            <a:off x="7315200" y="3809880"/>
            <a:ext cx="22860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1" name="Line 15"/>
          <p:cNvSpPr/>
          <p:nvPr/>
        </p:nvSpPr>
        <p:spPr>
          <a:xfrm>
            <a:off x="7315200" y="3733560"/>
            <a:ext cx="22860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2" name="Line 16"/>
          <p:cNvSpPr/>
          <p:nvPr/>
        </p:nvSpPr>
        <p:spPr>
          <a:xfrm>
            <a:off x="7162560" y="2133360"/>
            <a:ext cx="30492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Line 17"/>
          <p:cNvSpPr/>
          <p:nvPr/>
        </p:nvSpPr>
        <p:spPr>
          <a:xfrm>
            <a:off x="7162560" y="2286000"/>
            <a:ext cx="304920" cy="360"/>
          </a:xfrm>
          <a:prstGeom prst="line">
            <a:avLst/>
          </a:prstGeom>
          <a:ln w="38160">
            <a:solidFill>
              <a:schemeClr val="accent3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284" name="Рисунок 62" descr=""/>
          <p:cNvPicPr/>
          <p:nvPr/>
        </p:nvPicPr>
        <p:blipFill>
          <a:blip r:embed="rId3"/>
          <a:stretch/>
        </p:blipFill>
        <p:spPr>
          <a:xfrm>
            <a:off x="7391520" y="4952880"/>
            <a:ext cx="1428480" cy="1428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44" dur="indefinite" restart="never" nodeType="tmRoot">
          <p:childTnLst>
            <p:seq>
              <p:cTn id="34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906</TotalTime>
  <Application>Presentation_Editor/1.5.1.9$Windows_x86 LibreOffice_project/50$Build-9</Application>
  <Words>259</Words>
  <Paragraphs>86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1601-01-01T00:00:00Z</dcterms:created>
  <dc:creator/>
  <dc:description/>
  <dc:language>ru-RU</dc:language>
  <cp:lastModifiedBy/>
  <cp:lastPrinted>1601-01-01T00:00:00Z</cp:lastPrinted>
  <dcterms:modified xsi:type="dcterms:W3CDTF">2022-02-24T16:19:19Z</dcterms:modified>
  <cp:revision>107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3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  <property fmtid="{D5CDD505-2E9C-101B-9397-08002B2CF9AE}" pid="12" name="Version">
    <vt:i4>1</vt:i4>
  </property>
</Properties>
</file>